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66" r:id="rId2"/>
    <p:sldId id="268" r:id="rId3"/>
    <p:sldId id="260" r:id="rId4"/>
    <p:sldId id="267" r:id="rId5"/>
    <p:sldId id="269" r:id="rId6"/>
    <p:sldId id="262" r:id="rId7"/>
    <p:sldId id="264" r:id="rId8"/>
    <p:sldId id="263" r:id="rId9"/>
    <p:sldId id="265" r:id="rId10"/>
    <p:sldId id="270" r:id="rId11"/>
  </p:sldIdLst>
  <p:sldSz cx="12192000" cy="6858000"/>
  <p:notesSz cx="6858000" cy="9144000"/>
  <p:embeddedFontLs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жков Георгий Алексеевич" initials="БГА" lastIdx="3" clrIdx="0">
    <p:extLst>
      <p:ext uri="{19B8F6BF-5375-455C-9EA6-DF929625EA0E}">
        <p15:presenceInfo xmlns:p15="http://schemas.microsoft.com/office/powerpoint/2012/main" userId="S-1-5-21-1701855107-4008875450-2487858887-206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7"/>
    <a:srgbClr val="00ABEB"/>
    <a:srgbClr val="FFEFEF"/>
    <a:srgbClr val="FF5757"/>
    <a:srgbClr val="FFFFFF"/>
    <a:srgbClr val="FCEAEA"/>
    <a:srgbClr val="ED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>
        <p:guide orient="horz" pos="4042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1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0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819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0"/>
          </p:nvPr>
        </p:nvSpPr>
        <p:spPr>
          <a:xfrm>
            <a:off x="155340" y="6659709"/>
            <a:ext cx="12036660" cy="325987"/>
          </a:xfrm>
          <a:noFill/>
        </p:spPr>
        <p:txBody>
          <a:bodyPr rtlCol="0">
            <a:spAutoFit/>
          </a:bodyPr>
          <a:lstStyle>
            <a:lvl1pPr>
              <a:defRPr lang="ru-RU" sz="1687" b="1" kern="12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17533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0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26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91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87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9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62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A4141-326E-4AAF-8E60-9A6756227554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FFEA4-1498-40E5-99BA-EBE648BA72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28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" y="76"/>
            <a:ext cx="12192000" cy="68578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1D0A4141-326E-4AAF-8E60-9A6756227554}" type="datetimeFigureOut">
              <a:rPr lang="ru-RU" smtClean="0"/>
              <a:pPr/>
              <a:t>21.04.2025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F8FFEA4-1498-40E5-99BA-EBE648BA72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4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500139"/>
            <a:ext cx="12192000" cy="2377102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0" y="4157771"/>
            <a:ext cx="12192000" cy="1383948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7169" name="Rectangle 1"/>
          <p:cNvSpPr>
            <a:spLocks noGrp="1"/>
          </p:cNvSpPr>
          <p:nvPr>
            <p:ph type="title"/>
          </p:nvPr>
        </p:nvSpPr>
        <p:spPr>
          <a:xfrm>
            <a:off x="660822" y="2375903"/>
            <a:ext cx="10711474" cy="1274910"/>
          </a:xfrm>
        </p:spPr>
        <p:txBody>
          <a:bodyPr anchor="ctr">
            <a:normAutofit fontScale="90000"/>
          </a:bodyPr>
          <a:lstStyle/>
          <a:p>
            <a:pPr eaLnBrk="1">
              <a:spcBef>
                <a:spcPts val="600"/>
              </a:spcBef>
            </a:pPr>
            <a:r>
              <a:rPr lang="ru-RU" altLang="ru-RU" sz="3600" b="1" dirty="0">
                <a:solidFill>
                  <a:srgbClr val="0054A7"/>
                </a:solidFill>
                <a:sym typeface="Arial" panose="020B0604020202020204" pitchFamily="34" charset="0"/>
              </a:rPr>
              <a:t>Система для анализа электрокардиограммы с помощью искусственного интеллекта </a:t>
            </a:r>
            <a:br>
              <a:rPr lang="ru-RU" altLang="ru-RU" sz="36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3600" b="1" dirty="0">
                <a:solidFill>
                  <a:srgbClr val="0054A7"/>
                </a:solidFill>
                <a:sym typeface="Arial" panose="020B0604020202020204" pitchFamily="34" charset="0"/>
              </a:rPr>
              <a:t>для портативных устройств</a:t>
            </a:r>
            <a:br>
              <a:rPr lang="ru-RU" altLang="ru-RU" sz="7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br>
              <a:rPr lang="ru-RU" altLang="ru-RU" sz="8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4000" b="1" dirty="0">
                <a:solidFill>
                  <a:srgbClr val="0054A7"/>
                </a:solidFill>
                <a:sym typeface="Arial" panose="020B0604020202020204" pitchFamily="34" charset="0"/>
              </a:rPr>
              <a:t>«Мини-ЭКГ»</a:t>
            </a:r>
            <a:br>
              <a:rPr lang="ru-RU" altLang="ru-RU" sz="40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br>
              <a:rPr lang="ru-RU" altLang="ru-RU" sz="40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2700" b="1" dirty="0">
                <a:solidFill>
                  <a:srgbClr val="0054A7"/>
                </a:solidFill>
                <a:sym typeface="Arial" panose="020B0604020202020204" pitchFamily="34" charset="0"/>
              </a:rPr>
              <a:t>Институт персонализированной кардиологии </a:t>
            </a:r>
            <a:br>
              <a:rPr lang="ru-RU" altLang="ru-RU" sz="27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2700" b="1" dirty="0">
                <a:solidFill>
                  <a:srgbClr val="0054A7"/>
                </a:solidFill>
                <a:sym typeface="Arial" panose="020B0604020202020204" pitchFamily="34" charset="0"/>
              </a:rPr>
              <a:t>Сеченовский Университет</a:t>
            </a:r>
            <a:br>
              <a:rPr lang="ru-RU" altLang="ru-RU" sz="40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br>
              <a:rPr lang="ru-RU" altLang="ru-RU" sz="40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4000" b="1" dirty="0">
                <a:solidFill>
                  <a:srgbClr val="0054A7"/>
                </a:solidFill>
                <a:sym typeface="Arial" panose="020B0604020202020204" pitchFamily="34" charset="0"/>
              </a:rPr>
              <a:t>			</a:t>
            </a:r>
            <a:r>
              <a:rPr lang="ru-RU" altLang="ru-RU" sz="2000" b="1" i="1" dirty="0">
                <a:solidFill>
                  <a:srgbClr val="0054A7"/>
                </a:solidFill>
                <a:sym typeface="Arial" panose="020B0604020202020204" pitchFamily="34" charset="0"/>
              </a:rPr>
              <a:t>Руководитель проекта, профессор Копылов Ф.Ю.</a:t>
            </a:r>
            <a:br>
              <a:rPr lang="ru-RU" altLang="ru-RU" sz="2000" b="1" i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br>
              <a:rPr lang="ru-RU" altLang="ru-RU" sz="2000" b="1" i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2000" b="1" i="1" dirty="0">
                <a:solidFill>
                  <a:srgbClr val="0054A7"/>
                </a:solidFill>
                <a:sym typeface="Arial" panose="020B0604020202020204" pitchFamily="34" charset="0"/>
              </a:rPr>
              <a:t>			Ведущий научный сотрудник, профессор Чомахидзе П.Ш.</a:t>
            </a:r>
            <a:endParaRPr lang="ru-RU" altLang="ru-RU" sz="2000" b="1" i="1" dirty="0">
              <a:solidFill>
                <a:srgbClr val="0054A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71" y="6228932"/>
            <a:ext cx="1377529" cy="422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10" y="6250447"/>
            <a:ext cx="1415629" cy="3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7406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" y="500139"/>
            <a:ext cx="12192000" cy="2377102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0" y="3597569"/>
            <a:ext cx="12192000" cy="1383948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4400" b="1" dirty="0">
                <a:solidFill>
                  <a:srgbClr val="0054A7"/>
                </a:solidFill>
                <a:sym typeface="Arial" panose="020B0604020202020204" pitchFamily="34" charset="0"/>
              </a:rPr>
              <a:t>Спасибо за внимание</a:t>
            </a:r>
            <a:endParaRPr lang="ru-RU" sz="4400" dirty="0">
              <a:latin typeface="Verdana" panose="020B0604030504040204" pitchFamily="34" charset="0"/>
            </a:endParaRPr>
          </a:p>
        </p:txBody>
      </p:sp>
      <p:sp>
        <p:nvSpPr>
          <p:cNvPr id="7169" name="Rectangle 1"/>
          <p:cNvSpPr>
            <a:spLocks noGrp="1"/>
          </p:cNvSpPr>
          <p:nvPr>
            <p:ph type="title"/>
          </p:nvPr>
        </p:nvSpPr>
        <p:spPr>
          <a:xfrm>
            <a:off x="407750" y="1411399"/>
            <a:ext cx="10711474" cy="1274910"/>
          </a:xfrm>
        </p:spPr>
        <p:txBody>
          <a:bodyPr anchor="ctr">
            <a:normAutofit fontScale="90000"/>
          </a:bodyPr>
          <a:lstStyle/>
          <a:p>
            <a:pPr eaLnBrk="1">
              <a:spcBef>
                <a:spcPts val="600"/>
              </a:spcBef>
            </a:pPr>
            <a:r>
              <a:rPr lang="ru-RU" altLang="ru-RU" sz="3600" b="1" dirty="0">
                <a:solidFill>
                  <a:srgbClr val="0054A7"/>
                </a:solidFill>
                <a:sym typeface="Arial" panose="020B0604020202020204" pitchFamily="34" charset="0"/>
              </a:rPr>
              <a:t>Система для анализа электрокардиограммы с помощью искусственного интеллекта </a:t>
            </a:r>
            <a:br>
              <a:rPr lang="ru-RU" altLang="ru-RU" sz="36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3600" b="1" dirty="0">
                <a:solidFill>
                  <a:srgbClr val="0054A7"/>
                </a:solidFill>
                <a:sym typeface="Arial" panose="020B0604020202020204" pitchFamily="34" charset="0"/>
              </a:rPr>
              <a:t>для портативных устройств</a:t>
            </a:r>
            <a:br>
              <a:rPr lang="ru-RU" altLang="ru-RU" sz="7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br>
              <a:rPr lang="ru-RU" altLang="ru-RU" sz="8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4000" b="1" dirty="0">
                <a:solidFill>
                  <a:srgbClr val="0054A7"/>
                </a:solidFill>
                <a:sym typeface="Arial" panose="020B0604020202020204" pitchFamily="34" charset="0"/>
              </a:rPr>
              <a:t>«Мини-ЭКГ»</a:t>
            </a:r>
            <a:br>
              <a:rPr lang="ru-RU" altLang="ru-RU" sz="40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br>
              <a:rPr lang="ru-RU" altLang="ru-RU" sz="40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4000" b="1" dirty="0">
                <a:solidFill>
                  <a:srgbClr val="0054A7"/>
                </a:solidFill>
                <a:sym typeface="Arial" panose="020B0604020202020204" pitchFamily="34" charset="0"/>
              </a:rPr>
              <a:t>			</a:t>
            </a:r>
            <a:endParaRPr lang="ru-RU" altLang="ru-RU" sz="2000" b="1" i="1" dirty="0">
              <a:solidFill>
                <a:srgbClr val="0054A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71" y="6228932"/>
            <a:ext cx="1377529" cy="422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10" y="6250447"/>
            <a:ext cx="1415629" cy="3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733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409210" y="2918565"/>
            <a:ext cx="3576116" cy="3269252"/>
          </a:xfrm>
          <a:prstGeom prst="roundRect">
            <a:avLst>
              <a:gd name="adj" fmla="val 10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49349" y="2918565"/>
            <a:ext cx="3652221" cy="3269252"/>
          </a:xfrm>
          <a:prstGeom prst="roundRect">
            <a:avLst>
              <a:gd name="adj" fmla="val 82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92332" y="2918565"/>
            <a:ext cx="2139592" cy="3269252"/>
          </a:xfrm>
          <a:prstGeom prst="roundRect">
            <a:avLst>
              <a:gd name="adj" fmla="val 108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69" name="Rectangle 1"/>
          <p:cNvSpPr>
            <a:spLocks noGrp="1"/>
          </p:cNvSpPr>
          <p:nvPr>
            <p:ph type="title"/>
          </p:nvPr>
        </p:nvSpPr>
        <p:spPr>
          <a:xfrm>
            <a:off x="190305" y="129853"/>
            <a:ext cx="11785672" cy="784547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</a:pP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«Мини-ЭКГ»  Система для анализа электрокардиограммы с помощью ИИ 	</a:t>
            </a:r>
            <a:b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		</a:t>
            </a:r>
            <a:endParaRPr lang="ru-RU" altLang="ru-RU" sz="2000" b="1" dirty="0">
              <a:solidFill>
                <a:srgbClr val="0054A7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1300348" y="607175"/>
            <a:ext cx="10526691" cy="115063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00ABEB"/>
              </a:buClr>
              <a:buSzPct val="80000"/>
              <a:buNone/>
              <a:defRPr/>
            </a:pPr>
            <a:r>
              <a:rPr kumimoji="0" lang="ru-RU" altLang="ru-RU" sz="1800" dirty="0">
                <a:latin typeface="Verdana" panose="020B0604030504040204" pitchFamily="34" charset="0"/>
                <a:cs typeface="Arial" panose="020B0604020202020204" pitchFamily="34" charset="0"/>
              </a:rPr>
              <a:t>Персонифицированный анализ параметров нативного сигнала одноканальной ЭКГ с помощью моделей машинного обучения для скрининга и мониторирования кардиальной и </a:t>
            </a:r>
            <a:r>
              <a:rPr kumimoji="0" lang="ru-RU" altLang="ru-RU" sz="1800" dirty="0" err="1">
                <a:latin typeface="Verdana" panose="020B0604030504040204" pitchFamily="34" charset="0"/>
                <a:cs typeface="Arial" panose="020B0604020202020204" pitchFamily="34" charset="0"/>
              </a:rPr>
              <a:t>кардио</a:t>
            </a:r>
            <a:r>
              <a:rPr kumimoji="0" lang="ru-RU" altLang="ru-RU" sz="1800" dirty="0">
                <a:latin typeface="Verdana" panose="020B0604030504040204" pitchFamily="34" charset="0"/>
                <a:cs typeface="Arial" panose="020B0604020202020204" pitchFamily="34" charset="0"/>
              </a:rPr>
              <a:t>-ассоциированной коморбидной патологии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41" y="783459"/>
            <a:ext cx="815469" cy="81546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71" y="6228932"/>
            <a:ext cx="1377529" cy="422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10" y="6250447"/>
            <a:ext cx="1415629" cy="379867"/>
          </a:xfrm>
          <a:prstGeom prst="rect">
            <a:avLst/>
          </a:prstGeom>
        </p:spPr>
      </p:pic>
      <p:pic>
        <p:nvPicPr>
          <p:cNvPr id="1026" name="Picture 2" descr="https://lh7-rt.googleusercontent.com/slidesz/AGV_vUdh-Jkcueb-ty6jlPtPTuk1uaDxFJMb7IKqBhGx-pWb1OGoE-canN9ZkYEEV5c7YK_sWmNXjQDgT1OnZb09ipRDvVV7NYDAzsDD0QI0YGXRXr2nwhn-uvk5xsOxs4W2_8jeOqnx0KrQCLwWXSYK61XsFTzraDlodEmcJr24VKmNOJ6FnUm3IQ=s2048?key=qWlGMXNT8SdTi4RDj1ql1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603" y="4778257"/>
            <a:ext cx="1425299" cy="13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lh7-rt.googleusercontent.com/slidesz/AGV_vUf3zu9rmq8rP97egZCHegsK1kX_3SFArs2qW-VYhWSnHL5TBy46I5s8boN4dfeK4PHrSwFVgkJkKLnOUpLk4QmHeAQI4vSyI7qaQv_5ibah-4xomw-jHJ-UHs-0BhZpcULegUJLn0pRoiYFUnZC5Bi7nW59NFj1wlHlfjWjcw5_kB7XFGbxjis=s2048?key=qWlGMXNT8SdTi4RDj1ql1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38" y="3060444"/>
            <a:ext cx="1682166" cy="30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7-rt.googleusercontent.com/slidesz/AGV_vUcqMhfKV9MrgAH-mekOvg_Elf0Esq6iKPzc211mFXrqp-t87xSs3aZa_4fUStpJH08H-UW5bAM-eDLRF5pYll_CdAhdxzTkeyEWxOZL9mwN9yiNAO81kGNIRlzfPwsPrR1JP3zJqFq1wsGQbWqEX2TgTNVmFidda3cZ8_ADXxgGJtzb5tWnkvs=s2048?key=qWlGMXNT8SdTi4RDj1ql1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1833" y="3060445"/>
            <a:ext cx="1613657" cy="304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lh7-rt.googleusercontent.com/slidesz/AGV_vUfByThCWIYcOKPZtx402qpMwBQpVco2CBLN8R6Z8hlh8Br_vDIulRHDRRouhZBd9Wd9on1XdVDaw4nzKQa3m17uxGz4CGz4Ch-VIWaOoRr7Xqhv9bAvca3VUY433pXS9kcYUIOYXiUfoRMP0ArUO54JqYGP1iUrUHM3c8_bTdoxBEQbzrhNjM8=s2048?key=qWlGMXNT8SdTi4RDj1ql1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107" y="4767009"/>
            <a:ext cx="1768135" cy="13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43291" y="3030988"/>
            <a:ext cx="367982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Анализ ритма, интервалов ЭКГ</a:t>
            </a:r>
            <a:endParaRPr lang="ru-RU" sz="1500" b="1" dirty="0">
              <a:solidFill>
                <a:srgbClr val="974806"/>
              </a:solidFill>
              <a:latin typeface="Noto Sans Symbols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Расчет артериального давления</a:t>
            </a:r>
            <a:endParaRPr lang="ru-RU" sz="1500" b="1" dirty="0">
              <a:solidFill>
                <a:srgbClr val="974806"/>
              </a:solidFill>
              <a:latin typeface="Noto Sans Symbols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Систолическая функция миокарда</a:t>
            </a:r>
            <a:endParaRPr lang="ru-RU" sz="1500" b="1" dirty="0">
              <a:solidFill>
                <a:srgbClr val="974806"/>
              </a:solidFill>
              <a:latin typeface="Noto Sans Symbols"/>
            </a:endParaRP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500" b="1" dirty="0">
                <a:solidFill>
                  <a:srgbClr val="000000"/>
                </a:solidFill>
                <a:latin typeface="Calibri" panose="020F0502020204030204" pitchFamily="34" charset="0"/>
              </a:rPr>
              <a:t>Диастолическая функция миокарда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500" b="1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Значимые пороки сердца 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500" b="1" i="1" u="none" strike="noStrike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</a:rPr>
              <a:t>Сахарный диабет, Анемия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ru-RU" sz="1500" b="1" i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</a:rPr>
              <a:t>Дисфункция щитовидной железы</a:t>
            </a:r>
            <a:endParaRPr lang="ru-RU" sz="1500" b="1" i="1" u="none" strike="noStrike" dirty="0">
              <a:solidFill>
                <a:schemeClr val="bg1">
                  <a:lumMod val="85000"/>
                </a:schemeClr>
              </a:solidFill>
              <a:effectLst/>
              <a:latin typeface="Noto Sans Symbols"/>
            </a:endParaRPr>
          </a:p>
        </p:txBody>
      </p:sp>
      <p:pic>
        <p:nvPicPr>
          <p:cNvPr id="1031" name="Picture 7" descr="https://lh7-rt.googleusercontent.com/slidesz/AGV_vUdQ4AdvdqFKibTqAy3NCU3aByT7wFQufS3tR5GmmTTsCHPuoMcVSn-TPI-LrTNcdlt498ruQYAmMMZC0SIbb8pobUs1xf1NU2XlkcJjb0wH8oLc0Q0UK9P9doGWrL5xLwLBuiRJx_fVq7fLFB4T9MwAVUVk99YwF8xG-cHr_UHWP-L6Y91AGws=s2048?key=T7eluVJ335xjjv3oj0vaO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491" y="4601968"/>
            <a:ext cx="1585735" cy="150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95491" y="3060445"/>
            <a:ext cx="1590885" cy="1541524"/>
          </a:xfrm>
          <a:prstGeom prst="rect">
            <a:avLst/>
          </a:prstGeom>
          <a:solidFill>
            <a:srgbClr val="FFEFEF"/>
          </a:solidFill>
          <a:ln>
            <a:solidFill>
              <a:srgbClr val="FF5757"/>
            </a:solidFill>
          </a:ln>
        </p:spPr>
        <p:txBody>
          <a:bodyPr wrap="none" rtlCol="0">
            <a:noAutofit/>
          </a:bodyPr>
          <a:lstStyle/>
          <a:p>
            <a:r>
              <a:rPr lang="ru-RU" sz="1400" u="sng" dirty="0"/>
              <a:t>Персонализация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100" dirty="0"/>
              <a:t>Возраст, пол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100" dirty="0"/>
              <a:t>Анамнез ГБ,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100" dirty="0"/>
              <a:t>Анамнез СД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100" dirty="0"/>
              <a:t>Рост, вес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1100" dirty="0"/>
              <a:t>Курение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901158" y="4439075"/>
            <a:ext cx="1089764" cy="22823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6771946" y="4437933"/>
            <a:ext cx="1089764" cy="23051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00353" y="2272234"/>
            <a:ext cx="1723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Данные 2500 </a:t>
            </a:r>
          </a:p>
          <a:p>
            <a:pPr algn="ctr"/>
            <a:r>
              <a:rPr lang="ru-RU" b="1" dirty="0"/>
              <a:t>пациентов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9263" y="2264529"/>
            <a:ext cx="366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Более 250 параметров в моделях МО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6114" y="2234656"/>
            <a:ext cx="3662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Готовые алгоритмы – 4 ПО</a:t>
            </a:r>
          </a:p>
          <a:p>
            <a:pPr algn="ctr"/>
            <a:r>
              <a:rPr lang="ru-RU" b="1" dirty="0"/>
              <a:t>В разработке – 3 ПО</a:t>
            </a:r>
          </a:p>
        </p:txBody>
      </p:sp>
    </p:spTree>
    <p:extLst>
      <p:ext uri="{BB962C8B-B14F-4D97-AF65-F5344CB8AC3E}">
        <p14:creationId xmlns:p14="http://schemas.microsoft.com/office/powerpoint/2010/main" val="3413906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Чомахидзе Петр Шалв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410" y="1833069"/>
            <a:ext cx="1746441" cy="263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305" y="1833069"/>
            <a:ext cx="8878538" cy="2072638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</a:rPr>
              <a:t>Руководитель проекта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</a:rPr>
              <a:t>:</a:t>
            </a:r>
          </a:p>
          <a:p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</a:rPr>
              <a:t>Профессор, доктор медицинских наук,</a:t>
            </a:r>
          </a:p>
          <a:p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</a:rPr>
              <a:t>Директор института персонализированной кардиологии Сеченовского Университета</a:t>
            </a:r>
          </a:p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chemeClr val="tx1"/>
                </a:solidFill>
                <a:latin typeface="Verdana" panose="020B0604030504040204" pitchFamily="34" charset="0"/>
              </a:rPr>
              <a:t>Филипп Юрьевич Копылов</a:t>
            </a:r>
            <a:endParaRPr lang="ru-RU" sz="20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idx="1"/>
          </p:nvPr>
        </p:nvSpPr>
        <p:spPr>
          <a:xfrm>
            <a:off x="1224250" y="914400"/>
            <a:ext cx="9187160" cy="723195"/>
          </a:xfrm>
        </p:spPr>
        <p:txBody>
          <a:bodyPr>
            <a:normAutofit/>
          </a:bodyPr>
          <a:lstStyle/>
          <a:p>
            <a:pPr marL="0" indent="0">
              <a:spcBef>
                <a:spcPts val="1125"/>
              </a:spcBef>
              <a:spcAft>
                <a:spcPts val="1687"/>
              </a:spcAft>
              <a:buClr>
                <a:srgbClr val="00ABEB"/>
              </a:buClr>
              <a:buSzPct val="80000"/>
              <a:buNone/>
              <a:defRPr/>
            </a:pPr>
            <a:r>
              <a:rPr lang="ru-RU" altLang="ru-RU" sz="2000" b="1" dirty="0">
                <a:solidFill>
                  <a:srgbClr val="0054A7"/>
                </a:solidFill>
                <a:ea typeface="+mj-ea"/>
                <a:cs typeface="+mj-cs"/>
                <a:sym typeface="Helvetica Light" panose="020B0403020202020204" pitchFamily="34" charset="0"/>
              </a:rPr>
              <a:t>Ключевые участники команды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4" y="793816"/>
            <a:ext cx="746774" cy="7467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10" y="6250447"/>
            <a:ext cx="1415629" cy="3798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71" y="6228932"/>
            <a:ext cx="1377529" cy="422898"/>
          </a:xfrm>
          <a:prstGeom prst="rect">
            <a:avLst/>
          </a:prstGeom>
        </p:spPr>
      </p:pic>
      <p:sp>
        <p:nvSpPr>
          <p:cNvPr id="16" name="Rectangle 1"/>
          <p:cNvSpPr txBox="1">
            <a:spLocks/>
          </p:cNvSpPr>
          <p:nvPr/>
        </p:nvSpPr>
        <p:spPr>
          <a:xfrm>
            <a:off x="190305" y="129853"/>
            <a:ext cx="11785672" cy="784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«Мини-ЭКГ»  Система для анализа электрокардиограммы с помощью ИИ 	</a:t>
            </a:r>
            <a:b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		</a:t>
            </a:r>
            <a:endParaRPr lang="ru-RU" altLang="ru-RU" sz="2000" b="1" dirty="0">
              <a:solidFill>
                <a:srgbClr val="0054A7"/>
              </a:solidFill>
            </a:endParaRPr>
          </a:p>
        </p:txBody>
      </p:sp>
      <p:pic>
        <p:nvPicPr>
          <p:cNvPr id="3074" name="Picture 2" descr="Копылов Филипп Юрьевич - о гипертонии и холестерин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583" y="985713"/>
            <a:ext cx="2007407" cy="268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90305" y="4007714"/>
            <a:ext cx="8878538" cy="2305364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</a:rPr>
              <a:t>Ключевые исполнители проекта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</a:rPr>
              <a:t>Профессор, доктор медицинских наук, ведущий научный сотрудник Чомахидзе Петр Шалвович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</a:rPr>
              <a:t>Ведущий </a:t>
            </a:r>
            <a:r>
              <a:rPr lang="ru-RU" sz="2000" dirty="0" err="1">
                <a:solidFill>
                  <a:schemeClr val="tx1"/>
                </a:solidFill>
                <a:latin typeface="Verdana" panose="020B0604030504040204" pitchFamily="34" charset="0"/>
              </a:rPr>
              <a:t>биостатистик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</a:rPr>
              <a:t>, к.м.н. Суворов Александр Юрьевич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9874" y="4007713"/>
            <a:ext cx="1718774" cy="218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182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1" y="4747363"/>
            <a:ext cx="11975977" cy="1227551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3770334"/>
            <a:ext cx="11975977" cy="889348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818356"/>
            <a:ext cx="11975977" cy="864296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866378"/>
            <a:ext cx="11975977" cy="864296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67440" y="801665"/>
            <a:ext cx="10559599" cy="5850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00ABEB"/>
              </a:buClr>
              <a:buSzPct val="80000"/>
              <a:buNone/>
              <a:defRPr/>
            </a:pPr>
            <a:r>
              <a:rPr lang="ru-RU" altLang="ru-RU" sz="2200" b="1" dirty="0">
                <a:solidFill>
                  <a:srgbClr val="0054A7"/>
                </a:solidFill>
                <a:latin typeface="Verdana" panose="020B0604030504040204" pitchFamily="34" charset="0"/>
                <a:ea typeface="+mj-ea"/>
                <a:cs typeface="+mj-cs"/>
              </a:rPr>
              <a:t>Кейсы использования продукта</a:t>
            </a:r>
          </a:p>
          <a:p>
            <a:pPr marL="0" indent="0">
              <a:lnSpc>
                <a:spcPct val="150000"/>
              </a:lnSpc>
              <a:buClr>
                <a:srgbClr val="00ABEB"/>
              </a:buClr>
              <a:buSzPct val="80000"/>
              <a:buNone/>
              <a:defRPr/>
            </a:pPr>
            <a:endParaRPr lang="ru-RU" altLang="ru-RU" sz="2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00ABEB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Скрининг сердечной недостаточности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 (Тульская область)</a:t>
            </a:r>
            <a:endParaRPr lang="en-US" altLang="ru-RU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00ABEB"/>
              </a:buClr>
              <a:buSzPct val="80000"/>
              <a:buNone/>
              <a:defRPr/>
            </a:pP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altLang="ru-RU" sz="1800" i="1" dirty="0">
                <a:latin typeface="Verdana" panose="020B0604030504040204" pitchFamily="34" charset="0"/>
                <a:ea typeface="Verdana" panose="020B0604030504040204" pitchFamily="34" charset="0"/>
              </a:rPr>
              <a:t>11 ФАП, 2110</a:t>
            </a:r>
            <a:r>
              <a:rPr lang="en-US" altLang="ru-RU" sz="1800" i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altLang="ru-RU" sz="1800" i="1" dirty="0">
                <a:latin typeface="Verdana" panose="020B0604030504040204" pitchFamily="34" charset="0"/>
                <a:ea typeface="Verdana" panose="020B0604030504040204" pitchFamily="34" charset="0"/>
              </a:rPr>
              <a:t>обследованных, 7.5% новых случаев сердечной недостаточности</a:t>
            </a:r>
          </a:p>
          <a:p>
            <a:pPr>
              <a:lnSpc>
                <a:spcPct val="150000"/>
              </a:lnSpc>
              <a:buClr>
                <a:srgbClr val="00ABEB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Скрининг фибрилляции предсердий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(Московская область)</a:t>
            </a:r>
          </a:p>
          <a:p>
            <a:pPr marL="0" indent="0">
              <a:lnSpc>
                <a:spcPct val="150000"/>
              </a:lnSpc>
              <a:buClr>
                <a:srgbClr val="00ABEB"/>
              </a:buClr>
              <a:buSzPct val="80000"/>
              <a:buNone/>
              <a:defRPr/>
            </a:pPr>
            <a:r>
              <a:rPr lang="ru-RU" altLang="ru-RU" sz="1800" i="1" dirty="0">
                <a:latin typeface="Verdana" panose="020B0604030504040204" pitchFamily="34" charset="0"/>
                <a:ea typeface="Verdana" panose="020B0604030504040204" pitchFamily="34" charset="0"/>
              </a:rPr>
              <a:t>	18654 обследованных, 1.66% впервые выявленной ФП</a:t>
            </a:r>
          </a:p>
          <a:p>
            <a:pPr>
              <a:lnSpc>
                <a:spcPct val="150000"/>
              </a:lnSpc>
              <a:buClr>
                <a:srgbClr val="00ABEB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Выявление кардиотоксичности у онкобольных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(Сеченовский Университет)</a:t>
            </a:r>
          </a:p>
          <a:p>
            <a:pPr marL="0" indent="0">
              <a:lnSpc>
                <a:spcPct val="150000"/>
              </a:lnSpc>
              <a:buClr>
                <a:srgbClr val="00ABEB"/>
              </a:buClr>
              <a:buSzPct val="80000"/>
              <a:buNone/>
              <a:defRPr/>
            </a:pPr>
            <a:r>
              <a:rPr lang="ru-RU" altLang="ru-RU" sz="1800" i="1" dirty="0">
                <a:latin typeface="Verdana" panose="020B0604030504040204" pitchFamily="34" charset="0"/>
                <a:ea typeface="Verdana" panose="020B0604030504040204" pitchFamily="34" charset="0"/>
              </a:rPr>
              <a:t>	220 пациентов, мониторинг 2 недели, 24% - признаки кардиотоксичности</a:t>
            </a:r>
          </a:p>
          <a:p>
            <a:pPr>
              <a:lnSpc>
                <a:spcPct val="150000"/>
              </a:lnSpc>
              <a:buClr>
                <a:srgbClr val="00ABEB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ru-RU" altLang="ru-RU" sz="1800" b="1" dirty="0">
                <a:latin typeface="Verdana" panose="020B0604030504040204" pitchFamily="34" charset="0"/>
                <a:ea typeface="Verdana" panose="020B0604030504040204" pitchFamily="34" charset="0"/>
              </a:rPr>
              <a:t>Удаленный мониторинг сердечной недостаточности </a:t>
            </a: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(ГКБ№1, г. Москва)</a:t>
            </a:r>
          </a:p>
          <a:p>
            <a:pPr marL="0" indent="0">
              <a:lnSpc>
                <a:spcPct val="110000"/>
              </a:lnSpc>
              <a:buClr>
                <a:srgbClr val="00ABEB"/>
              </a:buClr>
              <a:buSzPct val="80000"/>
              <a:buNone/>
              <a:defRPr/>
            </a:pP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  <a:r>
              <a:rPr lang="ru-RU" altLang="ru-RU" sz="1800" i="1" dirty="0">
                <a:latin typeface="Verdana" panose="020B0604030504040204" pitchFamily="34" charset="0"/>
                <a:ea typeface="Verdana" panose="020B0604030504040204" pitchFamily="34" charset="0"/>
              </a:rPr>
              <a:t>251 пациент, наблюдение 6 месяцев, снижение смертности в 3.5 раза, частоты </a:t>
            </a:r>
          </a:p>
          <a:p>
            <a:pPr marL="0" indent="0">
              <a:lnSpc>
                <a:spcPct val="110000"/>
              </a:lnSpc>
              <a:buClr>
                <a:srgbClr val="00ABEB"/>
              </a:buClr>
              <a:buSzPct val="80000"/>
              <a:buNone/>
              <a:defRPr/>
            </a:pPr>
            <a:r>
              <a:rPr lang="ru-RU" altLang="ru-RU" sz="1800" i="1" dirty="0">
                <a:latin typeface="Verdana" panose="020B0604030504040204" pitchFamily="34" charset="0"/>
                <a:ea typeface="Verdana" panose="020B0604030504040204" pitchFamily="34" charset="0"/>
              </a:rPr>
              <a:t>	повторной госпитализации в 7.85 раза</a:t>
            </a:r>
          </a:p>
          <a:p>
            <a:pPr marL="0" indent="0">
              <a:lnSpc>
                <a:spcPct val="150000"/>
              </a:lnSpc>
              <a:buClr>
                <a:srgbClr val="00ABEB"/>
              </a:buClr>
              <a:buSzPct val="80000"/>
              <a:buNone/>
              <a:defRPr/>
            </a:pPr>
            <a:r>
              <a:rPr lang="ru-RU" altLang="ru-RU" sz="1800" dirty="0"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4" y="814192"/>
            <a:ext cx="763917" cy="7639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71" y="6228932"/>
            <a:ext cx="1377529" cy="422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10" y="6250447"/>
            <a:ext cx="1415629" cy="379867"/>
          </a:xfrm>
          <a:prstGeom prst="rect">
            <a:avLst/>
          </a:prstGeom>
        </p:spPr>
      </p:pic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190305" y="129853"/>
            <a:ext cx="11785672" cy="784547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</a:pP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«Мини-ЭКГ»  Система для анализа электрокардиограммы с помощью ИИ 	</a:t>
            </a:r>
            <a:b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		</a:t>
            </a:r>
            <a:endParaRPr lang="ru-RU" altLang="ru-RU" sz="2000" b="1" dirty="0">
              <a:solidFill>
                <a:srgbClr val="0054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3088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51884" y="1059469"/>
            <a:ext cx="5008635" cy="1025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125"/>
              </a:spcBef>
              <a:spcAft>
                <a:spcPts val="1687"/>
              </a:spcAft>
              <a:buClr>
                <a:srgbClr val="00ABEB"/>
              </a:buClr>
              <a:buSzPct val="80000"/>
              <a:buNone/>
              <a:defRPr/>
            </a:pPr>
            <a:r>
              <a:rPr lang="ru-RU" altLang="ru-RU" sz="2000" b="1" dirty="0">
                <a:solidFill>
                  <a:srgbClr val="0054A7"/>
                </a:solidFill>
                <a:latin typeface="Verdana" panose="020B0604030504040204" pitchFamily="34" charset="0"/>
                <a:ea typeface="+mj-ea"/>
                <a:cs typeface="+mj-cs"/>
                <a:sym typeface="Helvetica Light" panose="020B0403020202020204" pitchFamily="34" charset="0"/>
              </a:rPr>
              <a:t>Опыт в разработке продуктов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0" y="1003418"/>
            <a:ext cx="632668" cy="6326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7B061C5-7145-BA49-3992-665D93BF48CD}"/>
              </a:ext>
            </a:extLst>
          </p:cNvPr>
          <p:cNvSpPr txBox="1">
            <a:spLocks/>
          </p:cNvSpPr>
          <p:nvPr/>
        </p:nvSpPr>
        <p:spPr>
          <a:xfrm>
            <a:off x="9586321" y="3804588"/>
            <a:ext cx="1766169" cy="73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0054A7"/>
                </a:solidFill>
              </a:rPr>
              <a:t>УГТ 5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4959D31-75EF-E2FE-F480-AD33E64A7C58}"/>
              </a:ext>
            </a:extLst>
          </p:cNvPr>
          <p:cNvSpPr txBox="1">
            <a:spLocks noChangeArrowheads="1"/>
          </p:cNvSpPr>
          <p:nvPr/>
        </p:nvSpPr>
        <p:spPr>
          <a:xfrm>
            <a:off x="8210008" y="1059469"/>
            <a:ext cx="3142483" cy="1025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125"/>
              </a:spcBef>
              <a:spcAft>
                <a:spcPts val="1687"/>
              </a:spcAft>
              <a:buClr>
                <a:srgbClr val="00ABEB"/>
              </a:buClr>
              <a:buSzPct val="80000"/>
              <a:buNone/>
              <a:defRPr/>
            </a:pPr>
            <a:r>
              <a:rPr lang="ru-RU" altLang="ru-RU" sz="2000" b="1" dirty="0">
                <a:solidFill>
                  <a:srgbClr val="0054A7"/>
                </a:solidFill>
                <a:latin typeface="Verdana" panose="020B0604030504040204" pitchFamily="34" charset="0"/>
                <a:ea typeface="+mj-ea"/>
                <a:cs typeface="+mj-cs"/>
                <a:sym typeface="Helvetica Light" panose="020B0403020202020204" pitchFamily="34" charset="0"/>
              </a:rPr>
              <a:t>Уровень готовности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0B32C29-DE98-887F-C31F-E9A50E5E3C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90" y="889312"/>
            <a:ext cx="746774" cy="7467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10" y="6250447"/>
            <a:ext cx="1415629" cy="3798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71" y="6228932"/>
            <a:ext cx="1377529" cy="422898"/>
          </a:xfrm>
          <a:prstGeom prst="rect">
            <a:avLst/>
          </a:prstGeom>
        </p:spPr>
      </p:pic>
      <p:sp>
        <p:nvSpPr>
          <p:cNvPr id="16" name="Rectangle 1"/>
          <p:cNvSpPr txBox="1">
            <a:spLocks/>
          </p:cNvSpPr>
          <p:nvPr/>
        </p:nvSpPr>
        <p:spPr>
          <a:xfrm>
            <a:off x="190305" y="129853"/>
            <a:ext cx="11785672" cy="784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«Мини-ЭКГ»  Система для анализа электрокардиограммы с помощью ИИ 	</a:t>
            </a:r>
            <a:b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		</a:t>
            </a:r>
            <a:endParaRPr lang="ru-RU" altLang="ru-RU" sz="2000" b="1" dirty="0">
              <a:solidFill>
                <a:srgbClr val="0054A7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F03800D-44CF-30F0-8B5B-66CA826CEBA7}"/>
              </a:ext>
            </a:extLst>
          </p:cNvPr>
          <p:cNvSpPr/>
          <p:nvPr/>
        </p:nvSpPr>
        <p:spPr>
          <a:xfrm>
            <a:off x="310606" y="3846632"/>
            <a:ext cx="8853487" cy="882118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</a:rPr>
              <a:t>ПО для безманжетного определения артериального давления с помощью портативного одноканального монитора электрокардиограммы с функцией фотоплетизмографии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F03800D-44CF-30F0-8B5B-66CA826CEBA7}"/>
              </a:ext>
            </a:extLst>
          </p:cNvPr>
          <p:cNvSpPr/>
          <p:nvPr/>
        </p:nvSpPr>
        <p:spPr>
          <a:xfrm>
            <a:off x="310607" y="1815023"/>
            <a:ext cx="8853487" cy="882118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</a:rPr>
              <a:t>ПО для определения систолической дисфункции левого желудочка методом анализа одноканальной электрокардиограммы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F03800D-44CF-30F0-8B5B-66CA826CEBA7}"/>
              </a:ext>
            </a:extLst>
          </p:cNvPr>
          <p:cNvSpPr/>
          <p:nvPr/>
        </p:nvSpPr>
        <p:spPr>
          <a:xfrm>
            <a:off x="310607" y="4864148"/>
            <a:ext cx="8853487" cy="882118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</a:rPr>
              <a:t>ПО – Программный модуль детектирования фибрилляции предсердий с применением многослойной нейронной сети 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E7B061C5-7145-BA49-3992-665D93BF48CD}"/>
              </a:ext>
            </a:extLst>
          </p:cNvPr>
          <p:cNvSpPr txBox="1">
            <a:spLocks/>
          </p:cNvSpPr>
          <p:nvPr/>
        </p:nvSpPr>
        <p:spPr>
          <a:xfrm>
            <a:off x="9586322" y="1882173"/>
            <a:ext cx="1766169" cy="73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0054A7"/>
                </a:solidFill>
              </a:rPr>
              <a:t>УГТ 7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E7B061C5-7145-BA49-3992-665D93BF48CD}"/>
              </a:ext>
            </a:extLst>
          </p:cNvPr>
          <p:cNvSpPr txBox="1">
            <a:spLocks/>
          </p:cNvSpPr>
          <p:nvPr/>
        </p:nvSpPr>
        <p:spPr>
          <a:xfrm>
            <a:off x="9586321" y="2845472"/>
            <a:ext cx="1766169" cy="73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0054A7"/>
                </a:solidFill>
              </a:rPr>
              <a:t>УГТ 7</a:t>
            </a:r>
          </a:p>
        </p:txBody>
      </p:sp>
      <p:sp>
        <p:nvSpPr>
          <p:cNvPr id="26" name="Rectangle 1">
            <a:extLst>
              <a:ext uri="{FF2B5EF4-FFF2-40B4-BE49-F238E27FC236}">
                <a16:creationId xmlns:a16="http://schemas.microsoft.com/office/drawing/2014/main" id="{E7B061C5-7145-BA49-3992-665D93BF48CD}"/>
              </a:ext>
            </a:extLst>
          </p:cNvPr>
          <p:cNvSpPr txBox="1">
            <a:spLocks/>
          </p:cNvSpPr>
          <p:nvPr/>
        </p:nvSpPr>
        <p:spPr>
          <a:xfrm>
            <a:off x="9586321" y="4771913"/>
            <a:ext cx="1766169" cy="73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sz="2800" b="1" dirty="0">
                <a:solidFill>
                  <a:srgbClr val="0054A7"/>
                </a:solidFill>
              </a:rPr>
              <a:t>УГТ 7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F03800D-44CF-30F0-8B5B-66CA826CEBA7}"/>
              </a:ext>
            </a:extLst>
          </p:cNvPr>
          <p:cNvSpPr/>
          <p:nvPr/>
        </p:nvSpPr>
        <p:spPr>
          <a:xfrm>
            <a:off x="310605" y="2825088"/>
            <a:ext cx="8853487" cy="882118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</a:rPr>
              <a:t>ПО для определения диастолической дисфункции левого желудочка методом анализа одноканальной электрокардиограммы</a:t>
            </a:r>
          </a:p>
        </p:txBody>
      </p:sp>
    </p:spTree>
    <p:extLst>
      <p:ext uri="{BB962C8B-B14F-4D97-AF65-F5344CB8AC3E}">
        <p14:creationId xmlns:p14="http://schemas.microsoft.com/office/powerpoint/2010/main" val="9882472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66760" y="2451383"/>
            <a:ext cx="10404575" cy="1439457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 indent="-361950">
              <a:lnSpc>
                <a:spcPct val="12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Замещение систем мониторирования уровня артериального давления: </a:t>
            </a:r>
            <a:r>
              <a:rPr lang="en-US" alt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Aktiia</a:t>
            </a:r>
            <a:r>
              <a:rPr lang="en-US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(Switzerland), </a:t>
            </a:r>
            <a:r>
              <a:rPr lang="en-US" alt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HeartBeat-Myovista</a:t>
            </a:r>
            <a:r>
              <a:rPr lang="en-US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(Dubai, UAE), </a:t>
            </a:r>
            <a:r>
              <a:rPr lang="en-US" alt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SOMNOmedics</a:t>
            </a:r>
            <a:r>
              <a:rPr lang="en-US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GmbH (Germany), CNAP (GB)</a:t>
            </a:r>
            <a:endParaRPr lang="ru-RU" altLang="ru-RU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61950" lvl="0" indent="-361950">
              <a:lnSpc>
                <a:spcPct val="120000"/>
              </a:lnSpc>
              <a:spcBef>
                <a:spcPts val="600"/>
              </a:spcBef>
              <a:buSzPct val="80000"/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Times New Roman"/>
              </a:rPr>
              <a:t>Замещение систем мониторирования электрокардиограммы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Times New Roman"/>
              </a:rPr>
              <a:t>AliveCor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Times New Roman"/>
              </a:rPr>
              <a:t>(USA)</a:t>
            </a:r>
            <a:endParaRPr lang="en-US" altLang="ru-RU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6760" y="1841885"/>
            <a:ext cx="10404575" cy="438112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indent="-363538" defTabSz="431608">
              <a:spcBef>
                <a:spcPts val="3094"/>
              </a:spcBef>
              <a:buSzPct val="80000"/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Интеграция в регистраторы отечественного производства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6760" y="4061296"/>
            <a:ext cx="10404576" cy="2167636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ru-RU" alt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Конкурентные преимущества продукта</a:t>
            </a:r>
            <a:r>
              <a:rPr lang="ru-RU" alt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Использование элементов ИИ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Анализ на базе одноканальной ЭКГ, доступной на большинстве регистраторов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Возможность использование без участия медперсонала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Простота адаптации для различных устройств отечественного производства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Ответ алгоритмов доступен в течение нескольких минут</a:t>
            </a:r>
          </a:p>
        </p:txBody>
      </p:sp>
      <p:sp>
        <p:nvSpPr>
          <p:cNvPr id="10241" name="Rectangle 1"/>
          <p:cNvSpPr>
            <a:spLocks noGrp="1"/>
          </p:cNvSpPr>
          <p:nvPr>
            <p:ph type="title"/>
          </p:nvPr>
        </p:nvSpPr>
        <p:spPr>
          <a:xfrm>
            <a:off x="190305" y="1062485"/>
            <a:ext cx="11190091" cy="266402"/>
          </a:xfrm>
        </p:spPr>
        <p:txBody>
          <a:bodyPr>
            <a:noAutofit/>
          </a:bodyPr>
          <a:lstStyle/>
          <a:p>
            <a:pPr eaLnBrk="1"/>
            <a:r>
              <a:rPr lang="ru-RU" altLang="ru-RU" sz="3200" b="1" dirty="0">
                <a:solidFill>
                  <a:srgbClr val="0054A7"/>
                </a:solidFill>
              </a:rPr>
              <a:t>Наличие конкурентного преимущества/ </a:t>
            </a:r>
            <a:r>
              <a:rPr lang="ru-RU" altLang="ru-RU" sz="3200" b="1" dirty="0" err="1">
                <a:solidFill>
                  <a:srgbClr val="0054A7"/>
                </a:solidFill>
              </a:rPr>
              <a:t>импортозамещение</a:t>
            </a:r>
            <a:r>
              <a:rPr lang="ru-RU" altLang="ru-RU" sz="3200" b="1" dirty="0">
                <a:solidFill>
                  <a:srgbClr val="0054A7"/>
                </a:solidFill>
              </a:rPr>
              <a:t>/</a:t>
            </a:r>
            <a:r>
              <a:rPr lang="en-US" altLang="ru-RU" sz="3200" b="1" dirty="0">
                <a:solidFill>
                  <a:srgbClr val="0054A7"/>
                </a:solidFill>
              </a:rPr>
              <a:t> </a:t>
            </a:r>
            <a:r>
              <a:rPr lang="ru-RU" altLang="ru-RU" sz="3200" b="1" dirty="0" err="1">
                <a:solidFill>
                  <a:srgbClr val="0054A7"/>
                </a:solidFill>
              </a:rPr>
              <a:t>импортоопережение</a:t>
            </a:r>
            <a:endParaRPr lang="ru-RU" altLang="ru-RU" sz="3200" b="1" dirty="0">
              <a:solidFill>
                <a:srgbClr val="0054A7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71" y="6228932"/>
            <a:ext cx="1377529" cy="4228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10" y="6250447"/>
            <a:ext cx="1415629" cy="379867"/>
          </a:xfrm>
          <a:prstGeom prst="rect">
            <a:avLst/>
          </a:prstGeom>
        </p:spPr>
      </p:pic>
      <p:sp>
        <p:nvSpPr>
          <p:cNvPr id="11" name="Rectangle 1"/>
          <p:cNvSpPr txBox="1">
            <a:spLocks/>
          </p:cNvSpPr>
          <p:nvPr/>
        </p:nvSpPr>
        <p:spPr>
          <a:xfrm>
            <a:off x="190305" y="129853"/>
            <a:ext cx="11785672" cy="784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«Мини-ЭКГ»  Система для анализа электрокардиограммы с помощью ИИ 	</a:t>
            </a:r>
            <a:b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		</a:t>
            </a:r>
            <a:endParaRPr lang="ru-RU" altLang="ru-RU" sz="2000" b="1" dirty="0">
              <a:solidFill>
                <a:srgbClr val="0054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18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/>
          </p:cNvSpPr>
          <p:nvPr>
            <p:ph type="title"/>
          </p:nvPr>
        </p:nvSpPr>
        <p:spPr>
          <a:xfrm>
            <a:off x="300625" y="717831"/>
            <a:ext cx="11675352" cy="1079003"/>
          </a:xfrm>
        </p:spPr>
        <p:txBody>
          <a:bodyPr>
            <a:normAutofit/>
          </a:bodyPr>
          <a:lstStyle/>
          <a:p>
            <a:r>
              <a:rPr lang="ru-RU" altLang="ru-RU" sz="3200" b="1" dirty="0">
                <a:solidFill>
                  <a:srgbClr val="0054A7"/>
                </a:solidFill>
              </a:rPr>
              <a:t>Наличие бизнес партнера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71" y="6228932"/>
            <a:ext cx="1377529" cy="422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10" y="6250447"/>
            <a:ext cx="1415629" cy="379867"/>
          </a:xfrm>
          <a:prstGeom prst="rect">
            <a:avLst/>
          </a:prstGeom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190305" y="129853"/>
            <a:ext cx="11785672" cy="784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«Мини-ЭКГ»  Система для анализа электрокардиограммы с помощью ИИ 	</a:t>
            </a:r>
            <a:b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		</a:t>
            </a:r>
            <a:endParaRPr lang="ru-RU" altLang="ru-RU" sz="2000" b="1" dirty="0">
              <a:solidFill>
                <a:srgbClr val="0054A7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363" y="1738784"/>
            <a:ext cx="3239576" cy="1509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772" y="1796834"/>
            <a:ext cx="3692447" cy="842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555" y="2616543"/>
            <a:ext cx="736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Создана АПК на базе регистратора одноканальной ЭКГ Проводятся клинические испытания для получения РУ</a:t>
            </a:r>
          </a:p>
        </p:txBody>
      </p:sp>
      <p:pic>
        <p:nvPicPr>
          <p:cNvPr id="5122" name="Picture 2" descr="Электрокардиограф - купить в Москве, цена на 12 канальный компьютерный  кардиограф, код вида медицинского изделия 345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80" y="4917024"/>
            <a:ext cx="1734806" cy="173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0555" y="3568502"/>
            <a:ext cx="835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Интеграция программных продуктов в </a:t>
            </a:r>
          </a:p>
          <a:p>
            <a:r>
              <a:rPr lang="ru-RU" dirty="0"/>
              <a:t>регистраторы одноканальной ЭКГ отечественного производства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772" y="4301893"/>
            <a:ext cx="3692447" cy="7429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4064" y="3571431"/>
            <a:ext cx="1474691" cy="24113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4257" y="4298754"/>
            <a:ext cx="3867778" cy="7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582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815" y="1776123"/>
            <a:ext cx="6092043" cy="2056841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Целевая аудитория: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Скрининг населения РФ старше 35 лет без известной кардиальной патологии – не менее 50 млн человек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Мониторинг при сердечной недостаточности, гипертонии и аритмии– не менее 20 млн пациентов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Скрининг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кардио-ассоциированой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патологии – не менее 80 млн человек в год</a:t>
            </a:r>
          </a:p>
        </p:txBody>
      </p:sp>
      <p:sp>
        <p:nvSpPr>
          <p:cNvPr id="11265" name="Rectangle 1"/>
          <p:cNvSpPr>
            <a:spLocks noGrp="1"/>
          </p:cNvSpPr>
          <p:nvPr>
            <p:ph type="title"/>
          </p:nvPr>
        </p:nvSpPr>
        <p:spPr>
          <a:xfrm>
            <a:off x="289570" y="378873"/>
            <a:ext cx="10979266" cy="1522511"/>
          </a:xfrm>
        </p:spPr>
        <p:txBody>
          <a:bodyPr>
            <a:normAutofit/>
          </a:bodyPr>
          <a:lstStyle/>
          <a:p>
            <a:pPr eaLnBrk="1"/>
            <a:r>
              <a:rPr lang="ru-RU" altLang="ru-RU" sz="3200" b="1" dirty="0">
                <a:solidFill>
                  <a:srgbClr val="0054A7"/>
                </a:solidFill>
              </a:rPr>
              <a:t>Реально достижимый объем рынка </a:t>
            </a:r>
            <a:br>
              <a:rPr lang="ru-RU" altLang="ru-RU" sz="3200" b="1" dirty="0">
                <a:solidFill>
                  <a:srgbClr val="0054A7"/>
                </a:solidFill>
              </a:rPr>
            </a:br>
            <a:r>
              <a:rPr lang="ru-RU" altLang="ru-RU" sz="3200" b="1" dirty="0">
                <a:solidFill>
                  <a:srgbClr val="0054A7"/>
                </a:solidFill>
              </a:rPr>
              <a:t>при масштабировании системы в РФ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224" y="693822"/>
            <a:ext cx="892612" cy="892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71" y="6241458"/>
            <a:ext cx="1377529" cy="4228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10" y="6262973"/>
            <a:ext cx="1415629" cy="379867"/>
          </a:xfrm>
          <a:prstGeom prst="rect">
            <a:avLst/>
          </a:prstGeom>
        </p:spPr>
      </p:pic>
      <p:sp>
        <p:nvSpPr>
          <p:cNvPr id="8" name="Rectangle 1"/>
          <p:cNvSpPr txBox="1">
            <a:spLocks/>
          </p:cNvSpPr>
          <p:nvPr/>
        </p:nvSpPr>
        <p:spPr>
          <a:xfrm>
            <a:off x="190305" y="129853"/>
            <a:ext cx="11785672" cy="784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«Мини-ЭКГ»  Система для анализа электрокардиограммы с помощью ИИ 	</a:t>
            </a:r>
            <a:b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		</a:t>
            </a:r>
            <a:endParaRPr lang="ru-RU" altLang="ru-RU" sz="2000" b="1" dirty="0">
              <a:solidFill>
                <a:srgbClr val="0054A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5124" y="1776123"/>
            <a:ext cx="6116876" cy="2056841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Потребители услуг: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Государственные и частные медучреждения – не менее 4000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Врачи частной практики – не менее 3000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Социальные объекты, диспансерные комиссии, крупные предприятия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Сами граждане РФ для личного использования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5814" y="3959149"/>
            <a:ext cx="9223550" cy="2203616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Общий объем целевого рынка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(при средней стоимости регистратора 12 </a:t>
            </a:r>
            <a:r>
              <a:rPr lang="ru-RU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т.р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., абонентской платы за пользование системой скрининга и мониторинга в среднем 80 </a:t>
            </a:r>
            <a:r>
              <a:rPr lang="ru-RU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т.р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. в год)</a:t>
            </a:r>
          </a:p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Доступный объем целевого рынка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(при комплаентности пациентов менее 30%, ограничение ресурсов медучреждения до 50-60%)</a:t>
            </a:r>
          </a:p>
          <a:p>
            <a:pPr>
              <a:spcBef>
                <a:spcPts val="1200"/>
              </a:spcBef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Достижимой объем рынка в год 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(ограничения производства, масштабирования, доступность в отдаленных регионах, сложность использования пожилыми, покупательная способность населения)</a:t>
            </a:r>
            <a:endParaRPr lang="ru-RU" sz="1600" b="1" i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7B061C5-7145-BA49-3992-665D93BF48CD}"/>
              </a:ext>
            </a:extLst>
          </p:cNvPr>
          <p:cNvSpPr txBox="1">
            <a:spLocks/>
          </p:cNvSpPr>
          <p:nvPr/>
        </p:nvSpPr>
        <p:spPr>
          <a:xfrm>
            <a:off x="9181577" y="3910397"/>
            <a:ext cx="2794400" cy="73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54A7"/>
                </a:solidFill>
              </a:rPr>
              <a:t> 78 млрд руб.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E7B061C5-7145-BA49-3992-665D93BF48CD}"/>
              </a:ext>
            </a:extLst>
          </p:cNvPr>
          <p:cNvSpPr txBox="1">
            <a:spLocks/>
          </p:cNvSpPr>
          <p:nvPr/>
        </p:nvSpPr>
        <p:spPr>
          <a:xfrm>
            <a:off x="9181577" y="4657809"/>
            <a:ext cx="2895194" cy="73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54A7"/>
                </a:solidFill>
              </a:rPr>
              <a:t> 28 млрд руб.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E7B061C5-7145-BA49-3992-665D93BF48CD}"/>
              </a:ext>
            </a:extLst>
          </p:cNvPr>
          <p:cNvSpPr txBox="1">
            <a:spLocks/>
          </p:cNvSpPr>
          <p:nvPr/>
        </p:nvSpPr>
        <p:spPr>
          <a:xfrm>
            <a:off x="9181577" y="5393838"/>
            <a:ext cx="2770327" cy="736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ru-RU" altLang="ru-RU" sz="2400" b="1" dirty="0">
                <a:solidFill>
                  <a:srgbClr val="0054A7"/>
                </a:solidFill>
              </a:rPr>
              <a:t>3.5 млрд руб.</a:t>
            </a:r>
          </a:p>
        </p:txBody>
      </p:sp>
    </p:spTree>
    <p:extLst>
      <p:ext uri="{BB962C8B-B14F-4D97-AF65-F5344CB8AC3E}">
        <p14:creationId xmlns:p14="http://schemas.microsoft.com/office/powerpoint/2010/main" val="16940537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/>
          </p:cNvSpPr>
          <p:nvPr>
            <p:ph type="title"/>
          </p:nvPr>
        </p:nvSpPr>
        <p:spPr>
          <a:xfrm>
            <a:off x="350274" y="1135298"/>
            <a:ext cx="10682711" cy="1079003"/>
          </a:xfrm>
        </p:spPr>
        <p:txBody>
          <a:bodyPr>
            <a:normAutofit fontScale="90000"/>
          </a:bodyPr>
          <a:lstStyle/>
          <a:p>
            <a:pPr eaLnBrk="1"/>
            <a:r>
              <a:rPr lang="ru-RU" altLang="ru-RU" sz="4000" b="1" dirty="0">
                <a:solidFill>
                  <a:srgbClr val="0054A7"/>
                </a:solidFill>
              </a:rPr>
              <a:t>Что требуется на текущей стадии проекта: </a:t>
            </a:r>
            <a:br>
              <a:rPr lang="ru-RU" altLang="ru-RU" sz="4000" b="1" dirty="0">
                <a:solidFill>
                  <a:srgbClr val="0054A7"/>
                </a:solidFill>
              </a:rPr>
            </a:br>
            <a:br>
              <a:rPr lang="ru-RU" altLang="ru-RU" sz="4000" b="1" dirty="0">
                <a:solidFill>
                  <a:srgbClr val="0054A7"/>
                </a:solidFill>
              </a:rPr>
            </a:br>
            <a:endParaRPr lang="ru-RU" altLang="ru-RU" sz="4000" b="1" dirty="0">
              <a:solidFill>
                <a:srgbClr val="0054A7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B5E8583-3915-12AC-9BD4-9F11BCD52F2E}"/>
              </a:ext>
            </a:extLst>
          </p:cNvPr>
          <p:cNvSpPr/>
          <p:nvPr/>
        </p:nvSpPr>
        <p:spPr>
          <a:xfrm>
            <a:off x="350274" y="2022526"/>
            <a:ext cx="10410956" cy="3162791"/>
          </a:xfrm>
          <a:prstGeom prst="rect">
            <a:avLst/>
          </a:prstGeom>
          <a:gradFill>
            <a:gsLst>
              <a:gs pos="70000">
                <a:schemeClr val="bg1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1200"/>
              </a:spcBef>
              <a:buClr>
                <a:srgbClr val="00ABEB"/>
              </a:buClr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привлечение финансирования;</a:t>
            </a:r>
            <a:endParaRPr lang="en-US" altLang="ru-RU" sz="2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0ABEB"/>
              </a:buClr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содействие в маркетинге, анализе рынка и продвижении;</a:t>
            </a:r>
            <a:endParaRPr lang="en-US" altLang="ru-RU" sz="2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00ABEB"/>
              </a:buClr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поиск индустриальных партнеров;</a:t>
            </a:r>
          </a:p>
          <a:p>
            <a:pPr marL="342900" indent="-342900">
              <a:spcBef>
                <a:spcPts val="1200"/>
              </a:spcBef>
              <a:buClr>
                <a:srgbClr val="00ABEB"/>
              </a:buClr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включение услуги в систему ОМС;</a:t>
            </a:r>
          </a:p>
          <a:p>
            <a:pPr marL="342900" indent="-342900">
              <a:spcBef>
                <a:spcPts val="1200"/>
              </a:spcBef>
              <a:buClr>
                <a:srgbClr val="00ABEB"/>
              </a:buClr>
              <a:buFont typeface="Wingdings" panose="05000000000000000000" pitchFamily="2" charset="2"/>
              <a:buChar char="§"/>
            </a:pPr>
            <a:r>
              <a:rPr lang="ru-RU" altLang="ru-RU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</a:rPr>
              <a:t>содействие в научном и практическом взаимодействии с крупными медучреждениями и центрами РФ по направлениям кардиологии, онкологии, терапии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271" y="6228932"/>
            <a:ext cx="1377529" cy="422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10" y="6250447"/>
            <a:ext cx="1415629" cy="379867"/>
          </a:xfrm>
          <a:prstGeom prst="rect">
            <a:avLst/>
          </a:prstGeom>
        </p:spPr>
      </p:pic>
      <p:sp>
        <p:nvSpPr>
          <p:cNvPr id="6" name="Rectangle 1"/>
          <p:cNvSpPr txBox="1">
            <a:spLocks/>
          </p:cNvSpPr>
          <p:nvPr/>
        </p:nvSpPr>
        <p:spPr>
          <a:xfrm>
            <a:off x="190305" y="129853"/>
            <a:ext cx="11785672" cy="784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«Мини-ЭКГ»  Система для анализа электрокардиограммы с помощью ИИ 	</a:t>
            </a:r>
            <a:b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</a:br>
            <a:r>
              <a:rPr lang="ru-RU" altLang="ru-RU" sz="2000" b="1" dirty="0">
                <a:solidFill>
                  <a:srgbClr val="0054A7"/>
                </a:solidFill>
                <a:sym typeface="Arial" panose="020B0604020202020204" pitchFamily="34" charset="0"/>
              </a:rPr>
              <a:t>		</a:t>
            </a:r>
            <a:endParaRPr lang="ru-RU" altLang="ru-RU" sz="2000" b="1" dirty="0">
              <a:solidFill>
                <a:srgbClr val="0054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383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Core Sans C 55 Medium"/>
        <a:ea typeface=""/>
        <a:cs typeface=""/>
      </a:majorFont>
      <a:minorFont>
        <a:latin typeface="Core Sans C 35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805</Words>
  <Application>Microsoft Office PowerPoint</Application>
  <PresentationFormat>Широкоэкранный</PresentationFormat>
  <Paragraphs>96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Wingdings</vt:lpstr>
      <vt:lpstr>Calibri</vt:lpstr>
      <vt:lpstr>Verdana</vt:lpstr>
      <vt:lpstr>Georgia</vt:lpstr>
      <vt:lpstr>Noto Sans Symbols</vt:lpstr>
      <vt:lpstr>Тема Office</vt:lpstr>
      <vt:lpstr>Система для анализа электрокардиограммы с помощью искусственного интеллекта  для портативных устройств  «Мини-ЭКГ»  Институт персонализированной кардиологии  Сеченовский Университет     Руководитель проекта, профессор Копылов Ф.Ю.     Ведущий научный сотрудник, профессор Чомахидзе П.Ш.</vt:lpstr>
      <vt:lpstr>«Мини-ЭКГ»  Система для анализа электрокардиограммы с помощью ИИ     </vt:lpstr>
      <vt:lpstr>Презентация PowerPoint</vt:lpstr>
      <vt:lpstr>«Мини-ЭКГ»  Система для анализа электрокардиограммы с помощью ИИ     </vt:lpstr>
      <vt:lpstr>Презентация PowerPoint</vt:lpstr>
      <vt:lpstr>Наличие конкурентного преимущества/ импортозамещение/ импортоопережение</vt:lpstr>
      <vt:lpstr>Наличие бизнес партнера</vt:lpstr>
      <vt:lpstr>Реально достижимый объем рынка  при масштабировании системы в РФ</vt:lpstr>
      <vt:lpstr>Что требуется на текущей стадии проекта:   </vt:lpstr>
      <vt:lpstr>Система для анализа электрокардиограммы с помощью искусственного интеллекта  для портативных устройств  «Мини-ЭКГ»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вашего проекта</dc:title>
  <dc:creator>ekala</dc:creator>
  <cp:lastModifiedBy>Ксения Ульянова</cp:lastModifiedBy>
  <cp:revision>54</cp:revision>
  <dcterms:created xsi:type="dcterms:W3CDTF">2021-04-28T08:51:17Z</dcterms:created>
  <dcterms:modified xsi:type="dcterms:W3CDTF">2025-04-21T07:08:53Z</dcterms:modified>
</cp:coreProperties>
</file>