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5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299200"/>
    <a:srgbClr val="338DCD"/>
    <a:srgbClr val="FFFFFF"/>
    <a:srgbClr val="00ABEB"/>
    <a:srgbClr val="2DB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5931" autoAdjust="0"/>
  </p:normalViewPr>
  <p:slideViewPr>
    <p:cSldViewPr snapToGrid="0">
      <p:cViewPr varScale="1">
        <p:scale>
          <a:sx n="59" d="100"/>
          <a:sy n="59" d="100"/>
        </p:scale>
        <p:origin x="892" y="28"/>
      </p:cViewPr>
      <p:guideLst>
        <p:guide orient="horz" pos="3543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744533574532256"/>
          <c:y val="0.12360745974280722"/>
          <c:w val="0.6000828183011544"/>
          <c:h val="0.777506717501417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29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D8-492B-9667-417498F962BB}"/>
              </c:ext>
            </c:extLst>
          </c:dPt>
          <c:dPt>
            <c:idx val="1"/>
            <c:bubble3D val="0"/>
            <c:explosion val="0"/>
            <c:spPr>
              <a:solidFill>
                <a:srgbClr val="5B9BD5">
                  <a:lumMod val="20000"/>
                  <a:lumOff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A3D8-492B-9667-417498F962BB}"/>
              </c:ext>
            </c:extLst>
          </c:dPt>
          <c:dPt>
            <c:idx val="2"/>
            <c:bubble3D val="0"/>
            <c:spPr>
              <a:solidFill>
                <a:srgbClr val="009CDE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D8-492B-9667-417498F962BB}"/>
              </c:ext>
            </c:extLst>
          </c:dPt>
          <c:dPt>
            <c:idx val="3"/>
            <c:bubble3D val="0"/>
            <c:spPr>
              <a:solidFill>
                <a:srgbClr val="009CDE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D8-492B-9667-417498F962BB}"/>
              </c:ext>
            </c:extLst>
          </c:dPt>
          <c:dPt>
            <c:idx val="4"/>
            <c:bubble3D val="0"/>
            <c:spPr>
              <a:solidFill>
                <a:srgbClr val="279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D8-492B-9667-417498F962BB}"/>
              </c:ext>
            </c:extLst>
          </c:dPt>
          <c:cat>
            <c:strRef>
              <c:f>Sheet1!$A$2:$A$6</c:f>
              <c:strCache>
                <c:ptCount val="2"/>
                <c:pt idx="0">
                  <c:v>BIOT</c:v>
                </c:pt>
                <c:pt idx="1">
                  <c:v>Others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6.7000000000000002E-3</c:v>
                </c:pt>
                <c:pt idx="1">
                  <c:v>0.32900000000000001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3D8-492B-9667-417498F96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2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C804-E6DD-4DFB-A37F-FFCB074FE53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F04A-A524-47A7-8FCF-5FFFFDA64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8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04A-A524-47A7-8FCF-5FFFFDA64E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нашей команде, есть доктора и кандидаты медицинских наук, являющиеся практикующими врачами, доктора и кандидаты технических наук, группа разработки программного обеспечения, маркетологи, юристы.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F178E-4E8C-4486-A589-8D15E06FCE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20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A1133-E0CE-E441-9F38-78DA908D28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07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231B-1964-4C72-9087-9A793898C2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0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473-0B66-440A-BF66-D5DDC14CF51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C06-2C4F-4316-8957-C8ADB459E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0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473-0B66-440A-BF66-D5DDC14CF51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C06-2C4F-4316-8957-C8ADB459E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5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473-0B66-440A-BF66-D5DDC14CF51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C06-2C4F-4316-8957-C8ADB459E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6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35" imgH="135" progId="TCLayout.ActiveDocument.1">
                  <p:embed/>
                </p:oleObj>
              </mc:Choice>
              <mc:Fallback>
                <p:oleObj name="think-cell Slide" r:id="rId3" imgW="135" imgH="135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10620378" y="6613753"/>
            <a:ext cx="1492249" cy="107723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21D22-06DF-4207-8B56-CCD491775856}" type="slidenum">
              <a:rPr kumimoji="0" lang="en-US" altLang="ru-RU" sz="13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3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563573" y="290707"/>
            <a:ext cx="8015929" cy="911120"/>
          </a:xfr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  <a:ea typeface="Verdana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512127" y="6520973"/>
            <a:ext cx="3308273" cy="287317"/>
          </a:xfrm>
          <a:prstGeom prst="rect">
            <a:avLst/>
          </a:prstGeom>
        </p:spPr>
        <p:txBody>
          <a:bodyPr wrap="none" lIns="0" tIns="60957" rIns="121915" bIns="60957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Copyright © ITPS 2025 Все права защищены</a:t>
            </a:r>
          </a:p>
        </p:txBody>
      </p:sp>
      <p:pic>
        <p:nvPicPr>
          <p:cNvPr id="1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55" y="318616"/>
            <a:ext cx="1183135" cy="4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473-0B66-440A-BF66-D5DDC14CF51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C06-2C4F-4316-8957-C8ADB459E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473-0B66-440A-BF66-D5DDC14CF51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C06-2C4F-4316-8957-C8ADB459E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5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473-0B66-440A-BF66-D5DDC14CF51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C06-2C4F-4316-8957-C8ADB459E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2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473-0B66-440A-BF66-D5DDC14CF51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C06-2C4F-4316-8957-C8ADB459E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2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473-0B66-440A-BF66-D5DDC14CF51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C06-2C4F-4316-8957-C8ADB459E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2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473-0B66-440A-BF66-D5DDC14CF51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C06-2C4F-4316-8957-C8ADB459E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6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473-0B66-440A-BF66-D5DDC14CF51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C06-2C4F-4316-8957-C8ADB459E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6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473-0B66-440A-BF66-D5DDC14CF51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C06-2C4F-4316-8957-C8ADB459E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1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3473-0B66-440A-BF66-D5DDC14CF51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89C06-2C4F-4316-8957-C8ADB459E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2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emf"/><Relationship Id="rId4" Type="http://schemas.openxmlformats.org/officeDocument/2006/relationships/image" Target="../media/image25.wmf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Блок-схема: задержка 48"/>
          <p:cNvSpPr/>
          <p:nvPr/>
        </p:nvSpPr>
        <p:spPr>
          <a:xfrm rot="5400000" flipH="1">
            <a:off x="-143724" y="3001433"/>
            <a:ext cx="5217872" cy="6041594"/>
          </a:xfrm>
          <a:prstGeom prst="flowChartDelay">
            <a:avLst/>
          </a:prstGeom>
          <a:noFill/>
          <a:ln w="9525" cap="flat" cmpd="sng" algn="ctr">
            <a:solidFill>
              <a:srgbClr val="009CDE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75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8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41"/>
          <p:cNvGrpSpPr/>
          <p:nvPr/>
        </p:nvGrpSpPr>
        <p:grpSpPr>
          <a:xfrm>
            <a:off x="-389524" y="3727148"/>
            <a:ext cx="6002987" cy="3221007"/>
            <a:chOff x="4038406" y="1824546"/>
            <a:chExt cx="6635433" cy="3651649"/>
          </a:xfrm>
        </p:grpSpPr>
        <p:grpSp>
          <p:nvGrpSpPr>
            <p:cNvPr id="27" name="Группа 155"/>
            <p:cNvGrpSpPr/>
            <p:nvPr/>
          </p:nvGrpSpPr>
          <p:grpSpPr>
            <a:xfrm>
              <a:off x="4038406" y="1824546"/>
              <a:ext cx="6635433" cy="3651649"/>
              <a:chOff x="-524694" y="2760125"/>
              <a:chExt cx="5400628" cy="2863106"/>
            </a:xfrm>
          </p:grpSpPr>
          <p:pic>
            <p:nvPicPr>
              <p:cNvPr id="30" name="Рисунок 18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6315"/>
              <a:stretch/>
            </p:blipFill>
            <p:spPr>
              <a:xfrm>
                <a:off x="-524694" y="2760125"/>
                <a:ext cx="5400628" cy="2863106"/>
              </a:xfrm>
              <a:prstGeom prst="rect">
                <a:avLst/>
              </a:prstGeom>
            </p:spPr>
          </p:pic>
          <p:sp>
            <p:nvSpPr>
              <p:cNvPr id="31" name="Прямоугольник с двумя скругленными соседними углами 183"/>
              <p:cNvSpPr/>
              <p:nvPr/>
            </p:nvSpPr>
            <p:spPr>
              <a:xfrm>
                <a:off x="-58393" y="2858873"/>
                <a:ext cx="3436811" cy="1908705"/>
              </a:xfrm>
              <a:prstGeom prst="round2SameRect">
                <a:avLst>
                  <a:gd name="adj1" fmla="val 1548"/>
                  <a:gd name="adj2" fmla="val 0"/>
                </a:avLst>
              </a:prstGeom>
              <a:blipFill>
                <a:blip r:embed="rId4"/>
                <a:srcRect/>
                <a:stretch>
                  <a:fillRect l="1" r="19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286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1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tangle 56"/>
            <p:cNvSpPr/>
            <p:nvPr/>
          </p:nvSpPr>
          <p:spPr>
            <a:xfrm>
              <a:off x="4960279" y="2102699"/>
              <a:ext cx="498496" cy="73643"/>
            </a:xfrm>
            <a:prstGeom prst="rect">
              <a:avLst/>
            </a:prstGeom>
            <a:solidFill>
              <a:srgbClr val="F8F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7286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29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9567" y="2098883"/>
              <a:ext cx="399792" cy="64396"/>
            </a:xfrm>
            <a:prstGeom prst="rect">
              <a:avLst/>
            </a:prstGeom>
          </p:spPr>
        </p:pic>
      </p:grpSp>
      <p:sp>
        <p:nvSpPr>
          <p:cNvPr id="25" name="Блок-схема: задержка 24"/>
          <p:cNvSpPr/>
          <p:nvPr/>
        </p:nvSpPr>
        <p:spPr>
          <a:xfrm flipH="1">
            <a:off x="7072153" y="752080"/>
            <a:ext cx="5267288" cy="6609143"/>
          </a:xfrm>
          <a:prstGeom prst="flowChartDelay">
            <a:avLst/>
          </a:prstGeom>
          <a:gradFill>
            <a:gsLst>
              <a:gs pos="0">
                <a:srgbClr val="009CDE">
                  <a:alpha val="16000"/>
                </a:srgbClr>
              </a:gs>
              <a:gs pos="75000">
                <a:srgbClr val="6CB48E">
                  <a:alpha val="10000"/>
                </a:srgbClr>
              </a:gs>
              <a:gs pos="100000">
                <a:srgbClr val="279F00">
                  <a:alpha val="5000"/>
                </a:srgbClr>
              </a:gs>
            </a:gsLst>
            <a:lin ang="81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75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8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Блок-схема: задержка 46"/>
          <p:cNvSpPr/>
          <p:nvPr/>
        </p:nvSpPr>
        <p:spPr>
          <a:xfrm rot="5400000" flipH="1">
            <a:off x="-72131" y="3181502"/>
            <a:ext cx="5070046" cy="5766934"/>
          </a:xfrm>
          <a:prstGeom prst="flowChartDelay">
            <a:avLst/>
          </a:prstGeom>
          <a:gradFill>
            <a:gsLst>
              <a:gs pos="0">
                <a:srgbClr val="009CDE">
                  <a:alpha val="16000"/>
                </a:srgbClr>
              </a:gs>
              <a:gs pos="75000">
                <a:srgbClr val="6CB48E">
                  <a:alpha val="10000"/>
                </a:srgbClr>
              </a:gs>
              <a:gs pos="100000">
                <a:srgbClr val="279F00">
                  <a:alpha val="5000"/>
                </a:srgbClr>
              </a:gs>
            </a:gsLst>
            <a:lin ang="81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75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8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8276" y="3813334"/>
            <a:ext cx="3820136" cy="2210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7052" r="17984" b="23357"/>
          <a:stretch/>
        </p:blipFill>
        <p:spPr>
          <a:xfrm>
            <a:off x="129187" y="3815621"/>
            <a:ext cx="3820136" cy="2210296"/>
          </a:xfrm>
          <a:prstGeom prst="rect">
            <a:avLst/>
          </a:prstGeom>
        </p:spPr>
      </p:pic>
      <p:grpSp>
        <p:nvGrpSpPr>
          <p:cNvPr id="3" name="Group 21"/>
          <p:cNvGrpSpPr/>
          <p:nvPr/>
        </p:nvGrpSpPr>
        <p:grpSpPr>
          <a:xfrm>
            <a:off x="10175746" y="1536234"/>
            <a:ext cx="1345487" cy="1345487"/>
            <a:chOff x="6818052" y="3951080"/>
            <a:chExt cx="1345487" cy="1345487"/>
          </a:xfrm>
        </p:grpSpPr>
        <p:sp>
          <p:nvSpPr>
            <p:cNvPr id="4" name="Овал 282"/>
            <p:cNvSpPr/>
            <p:nvPr/>
          </p:nvSpPr>
          <p:spPr>
            <a:xfrm>
              <a:off x="6818052" y="3951080"/>
              <a:ext cx="1345487" cy="1345487"/>
            </a:xfrm>
            <a:prstGeom prst="ellipse">
              <a:avLst/>
            </a:prstGeom>
            <a:gradFill>
              <a:gsLst>
                <a:gs pos="0">
                  <a:srgbClr val="019CDE">
                    <a:alpha val="8000"/>
                  </a:srgbClr>
                </a:gs>
                <a:gs pos="75000">
                  <a:srgbClr val="6CB48E">
                    <a:alpha val="59000"/>
                  </a:srgbClr>
                </a:gs>
                <a:gs pos="100000">
                  <a:srgbClr val="269F00">
                    <a:alpha val="8000"/>
                  </a:srgbClr>
                </a:gs>
              </a:gsLst>
              <a:lin ang="7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175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08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Овал 114">
              <a:extLst>
                <a:ext uri="{FF2B5EF4-FFF2-40B4-BE49-F238E27FC236}">
                  <a16:creationId xmlns:a16="http://schemas.microsoft.com/office/drawing/2014/main" id="{4170CAFF-6105-4538-ACE1-D3925C39D0E0}"/>
                </a:ext>
              </a:extLst>
            </p:cNvPr>
            <p:cNvSpPr/>
            <p:nvPr/>
          </p:nvSpPr>
          <p:spPr>
            <a:xfrm>
              <a:off x="6936983" y="4079411"/>
              <a:ext cx="1122156" cy="1092917"/>
            </a:xfrm>
            <a:prstGeom prst="ellipse">
              <a:avLst/>
            </a:prstGeom>
            <a:blipFill dpi="0" rotWithShape="1">
              <a:blip r:embed="rId7"/>
              <a:srcRect/>
              <a:tile tx="114300" ty="-25400" sx="50000" sy="50000" flip="xy" algn="ctr"/>
            </a:blipFill>
            <a:ln w="1143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4B9B8E-CFD9-4527-90D2-20CFD50E5EAE}"/>
              </a:ext>
            </a:extLst>
          </p:cNvPr>
          <p:cNvSpPr txBox="1"/>
          <p:nvPr/>
        </p:nvSpPr>
        <p:spPr>
          <a:xfrm>
            <a:off x="7538101" y="2941288"/>
            <a:ext cx="234757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  <a:t>Имеют начальные </a:t>
            </a:r>
            <a:br>
              <a:rPr lang="ru-RU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</a:br>
            <a:r>
              <a:rPr lang="ru-RU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  <a:t>симптомы заболеваний</a:t>
            </a:r>
            <a:r>
              <a:rPr lang="ru-RU" sz="1050" b="1" kern="0" dirty="0">
                <a:latin typeface="Roboto"/>
                <a:ea typeface="Verdana" panose="020B0604030504040204" pitchFamily="34" charset="0"/>
                <a:cs typeface="Arial" pitchFamily="34" charset="0"/>
              </a:rPr>
              <a:t>, </a:t>
            </a:r>
            <a:r>
              <a:rPr lang="ru-RU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  <a:t>не требующие лечения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5CDC7-0C05-406F-BCF6-A41162207F88}"/>
              </a:ext>
            </a:extLst>
          </p:cNvPr>
          <p:cNvSpPr txBox="1"/>
          <p:nvPr/>
        </p:nvSpPr>
        <p:spPr>
          <a:xfrm>
            <a:off x="9417471" y="2942400"/>
            <a:ext cx="2950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  <a:t>Здоровые люди, </a:t>
            </a:r>
            <a:br>
              <a:rPr lang="ru-RU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</a:br>
            <a:r>
              <a:rPr lang="ru-RU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  <a:t>не требующие </a:t>
            </a:r>
            <a:br>
              <a:rPr lang="ru-RU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</a:br>
            <a:r>
              <a:rPr lang="ru-RU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  <a:t>изменения образа жизни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029E8-AECF-471C-BEA4-829F37EED54E}"/>
              </a:ext>
            </a:extLst>
          </p:cNvPr>
          <p:cNvSpPr txBox="1"/>
          <p:nvPr/>
        </p:nvSpPr>
        <p:spPr>
          <a:xfrm>
            <a:off x="7671854" y="5378993"/>
            <a:ext cx="223283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  <a:t>Люди </a:t>
            </a:r>
            <a:br>
              <a:rPr lang="ru-RU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</a:br>
            <a:r>
              <a:rPr lang="ru-RU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  <a:t>с рисками, связанными </a:t>
            </a:r>
            <a:br>
              <a:rPr lang="en-US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</a:br>
            <a:r>
              <a:rPr lang="ru-RU" sz="1400" kern="0" dirty="0">
                <a:latin typeface="Roboto"/>
                <a:ea typeface="Verdana" panose="020B0604030504040204" pitchFamily="34" charset="0"/>
                <a:cs typeface="Arial" pitchFamily="34" charset="0"/>
              </a:rPr>
              <a:t>с условиями труда</a:t>
            </a:r>
            <a:endParaRPr kumimoji="0" lang="id-ID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19966-CF24-4745-8F1C-1B7A106709B1}"/>
              </a:ext>
            </a:extLst>
          </p:cNvPr>
          <p:cNvSpPr txBox="1"/>
          <p:nvPr/>
        </p:nvSpPr>
        <p:spPr>
          <a:xfrm>
            <a:off x="9752361" y="5387772"/>
            <a:ext cx="220914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Люди,</a:t>
            </a:r>
            <a:r>
              <a:rPr kumimoji="0" lang="ru-RU" sz="1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br>
              <a:rPr kumimoji="0" lang="ru-RU" sz="1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1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заинтересованные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в активном долголетии</a:t>
            </a:r>
            <a:endParaRPr kumimoji="0" lang="id-ID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10175746" y="3895026"/>
            <a:ext cx="1345487" cy="1345487"/>
            <a:chOff x="8037878" y="4711263"/>
            <a:chExt cx="1345487" cy="1345487"/>
          </a:xfrm>
        </p:grpSpPr>
        <p:sp>
          <p:nvSpPr>
            <p:cNvPr id="12" name="Овал 282"/>
            <p:cNvSpPr/>
            <p:nvPr/>
          </p:nvSpPr>
          <p:spPr>
            <a:xfrm>
              <a:off x="8037878" y="4711263"/>
              <a:ext cx="1345487" cy="1345487"/>
            </a:xfrm>
            <a:prstGeom prst="ellipse">
              <a:avLst/>
            </a:prstGeom>
            <a:gradFill>
              <a:gsLst>
                <a:gs pos="0">
                  <a:srgbClr val="019CDE">
                    <a:alpha val="8000"/>
                  </a:srgbClr>
                </a:gs>
                <a:gs pos="75000">
                  <a:srgbClr val="6CB48E">
                    <a:alpha val="59000"/>
                  </a:srgbClr>
                </a:gs>
                <a:gs pos="100000">
                  <a:srgbClr val="269F00">
                    <a:alpha val="8000"/>
                  </a:srgbClr>
                </a:gs>
              </a:gsLst>
              <a:lin ang="7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175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08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933B239-21EA-439E-B5EE-F4319312C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95" t="1212" r="37920" b="22530"/>
            <a:stretch/>
          </p:blipFill>
          <p:spPr>
            <a:xfrm>
              <a:off x="8158790" y="4825705"/>
              <a:ext cx="1115445" cy="1116604"/>
            </a:xfrm>
            <a:prstGeom prst="ellipse">
              <a:avLst/>
            </a:prstGeom>
          </p:spPr>
        </p:pic>
      </p:grpSp>
      <p:grpSp>
        <p:nvGrpSpPr>
          <p:cNvPr id="14" name="Group 19"/>
          <p:cNvGrpSpPr/>
          <p:nvPr/>
        </p:nvGrpSpPr>
        <p:grpSpPr>
          <a:xfrm>
            <a:off x="8052653" y="1562120"/>
            <a:ext cx="1345487" cy="1345487"/>
            <a:chOff x="8043768" y="3080799"/>
            <a:chExt cx="1345487" cy="1345487"/>
          </a:xfrm>
        </p:grpSpPr>
        <p:sp>
          <p:nvSpPr>
            <p:cNvPr id="15" name="Овал 282"/>
            <p:cNvSpPr/>
            <p:nvPr/>
          </p:nvSpPr>
          <p:spPr>
            <a:xfrm>
              <a:off x="8043768" y="3080799"/>
              <a:ext cx="1345487" cy="1345487"/>
            </a:xfrm>
            <a:prstGeom prst="ellipse">
              <a:avLst/>
            </a:prstGeom>
            <a:gradFill>
              <a:gsLst>
                <a:gs pos="0">
                  <a:srgbClr val="019CDE">
                    <a:alpha val="8000"/>
                  </a:srgbClr>
                </a:gs>
                <a:gs pos="75000">
                  <a:srgbClr val="6CB48E">
                    <a:alpha val="59000"/>
                  </a:srgbClr>
                </a:gs>
                <a:gs pos="100000">
                  <a:srgbClr val="269F00">
                    <a:alpha val="8000"/>
                  </a:srgbClr>
                </a:gs>
              </a:gsLst>
              <a:lin ang="7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175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08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4" descr="Кризис в отношениях матери и дочери: отделиться и выжить | LadyCase |  Яндекс Дзен">
              <a:extLst>
                <a:ext uri="{FF2B5EF4-FFF2-40B4-BE49-F238E27FC236}">
                  <a16:creationId xmlns:a16="http://schemas.microsoft.com/office/drawing/2014/main" id="{8781FABE-D710-4009-BD76-651C146399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3" t="1467" r="27776" b="-1467"/>
            <a:stretch/>
          </p:blipFill>
          <p:spPr bwMode="auto">
            <a:xfrm>
              <a:off x="8155265" y="3194377"/>
              <a:ext cx="1122492" cy="111833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22"/>
          <p:cNvGrpSpPr/>
          <p:nvPr/>
        </p:nvGrpSpPr>
        <p:grpSpPr>
          <a:xfrm>
            <a:off x="8066378" y="3958005"/>
            <a:ext cx="1345487" cy="1345487"/>
            <a:chOff x="9322440" y="3951080"/>
            <a:chExt cx="1345487" cy="1345487"/>
          </a:xfrm>
        </p:grpSpPr>
        <p:sp>
          <p:nvSpPr>
            <p:cNvPr id="18" name="Овал 282"/>
            <p:cNvSpPr/>
            <p:nvPr/>
          </p:nvSpPr>
          <p:spPr>
            <a:xfrm>
              <a:off x="9322440" y="3951080"/>
              <a:ext cx="1345487" cy="1345487"/>
            </a:xfrm>
            <a:prstGeom prst="ellipse">
              <a:avLst/>
            </a:prstGeom>
            <a:gradFill>
              <a:gsLst>
                <a:gs pos="0">
                  <a:srgbClr val="019CDE">
                    <a:alpha val="8000"/>
                  </a:srgbClr>
                </a:gs>
                <a:gs pos="75000">
                  <a:srgbClr val="6CB48E">
                    <a:alpha val="59000"/>
                  </a:srgbClr>
                </a:gs>
                <a:gs pos="100000">
                  <a:srgbClr val="269F00">
                    <a:alpha val="8000"/>
                  </a:srgbClr>
                </a:gs>
              </a:gsLst>
              <a:lin ang="7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175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08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2" descr="контроль компьютера на ipatowaanna">
              <a:extLst>
                <a:ext uri="{FF2B5EF4-FFF2-40B4-BE49-F238E27FC236}">
                  <a16:creationId xmlns:a16="http://schemas.microsoft.com/office/drawing/2014/main" id="{B3246BEE-8D05-41C4-BFA7-5574C50CC0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32" b="696"/>
            <a:stretch/>
          </p:blipFill>
          <p:spPr bwMode="auto">
            <a:xfrm>
              <a:off x="9438259" y="4062458"/>
              <a:ext cx="1109794" cy="112405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EEC260C2-7845-448E-8190-2B55360654B6}"/>
              </a:ext>
            </a:extLst>
          </p:cNvPr>
          <p:cNvSpPr txBox="1">
            <a:spLocks/>
          </p:cNvSpPr>
          <p:nvPr/>
        </p:nvSpPr>
        <p:spPr>
          <a:xfrm>
            <a:off x="8653528" y="961341"/>
            <a:ext cx="4313501" cy="520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Raleway SemiBold" panose="020B07030301010600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1A5DE"/>
                </a:solidFill>
                <a:latin typeface="Roboto"/>
              </a:rPr>
              <a:t>Целевая аудитория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A5DE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089099" y="277452"/>
            <a:ext cx="706874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/>
                <a:cs typeface="Arial" pitchFamily="34" charset="0"/>
              </a:rPr>
              <a:t>непрерывный</a:t>
            </a:r>
            <a:r>
              <a:rPr kumimoji="0" lang="ru-RU" sz="1500" u="none" strike="noStrike" kern="1200" cap="none" spc="0" normalizeH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/>
                <a:cs typeface="Arial" pitchFamily="34" charset="0"/>
              </a:rPr>
              <a:t> </a:t>
            </a:r>
            <a:r>
              <a:rPr kumimoji="0" lang="ru-RU" sz="150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/>
                <a:cs typeface="Arial" pitchFamily="34" charset="0"/>
              </a:rPr>
              <a:t>мониторинг</a:t>
            </a:r>
            <a:r>
              <a:rPr kumimoji="0" lang="ru-RU" sz="1500" u="none" strike="noStrike" kern="1200" cap="none" spc="0" normalizeH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/>
                <a:cs typeface="Arial" pitchFamily="34" charset="0"/>
              </a:rPr>
              <a:t> </a:t>
            </a:r>
            <a:r>
              <a:rPr kumimoji="0" lang="ru-RU" sz="150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/>
                <a:cs typeface="Arial" pitchFamily="34" charset="0"/>
              </a:rPr>
              <a:t>здоровья</a:t>
            </a: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/>
                <a:cs typeface="Arial" pitchFamily="34" charset="0"/>
              </a:rPr>
              <a:t> </a:t>
            </a:r>
            <a:br>
              <a:rPr kumimoji="0" lang="ru-RU" sz="150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/>
                <a:cs typeface="Arial" pitchFamily="34" charset="0"/>
              </a:rPr>
            </a:br>
            <a:r>
              <a:rPr kumimoji="0" lang="ru-RU" sz="150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/>
                <a:cs typeface="Arial" pitchFamily="34" charset="0"/>
              </a:rPr>
              <a:t>и предупреждение развития</a:t>
            </a: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/>
                <a:cs typeface="Arial" pitchFamily="34" charset="0"/>
              </a:rPr>
              <a:t> </a:t>
            </a:r>
            <a:r>
              <a:rPr kumimoji="0" lang="ru-RU" sz="150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/>
                <a:cs typeface="Arial" pitchFamily="34" charset="0"/>
              </a:rPr>
              <a:t>заболеваний</a:t>
            </a:r>
          </a:p>
        </p:txBody>
      </p:sp>
      <p:sp>
        <p:nvSpPr>
          <p:cNvPr id="23" name="Rectangle 16"/>
          <p:cNvSpPr/>
          <p:nvPr/>
        </p:nvSpPr>
        <p:spPr>
          <a:xfrm>
            <a:off x="463178" y="991597"/>
            <a:ext cx="7064087" cy="225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5582" marR="0" lvl="0" indent="-355582" algn="l" defTabSz="685718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278789"/>
              </a:buClr>
              <a:buSzTx/>
              <a:buFontTx/>
              <a:buBlip>
                <a:blip r:embed="rId11"/>
              </a:buBlip>
              <a:tabLst/>
              <a:defRPr/>
            </a:pPr>
            <a:r>
              <a:rPr lang="ru-RU" sz="1600" noProof="0" dirty="0">
                <a:solidFill>
                  <a:srgbClr val="000000"/>
                </a:solidFill>
                <a:latin typeface="Roboto"/>
                <a:ea typeface="Verdana" panose="020B0604030504040204" pitchFamily="34" charset="0"/>
                <a:cs typeface="Arial" pitchFamily="34" charset="0"/>
              </a:rPr>
              <a:t>увеличение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  <a:t> продолжительности и активного периода жизни,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  <a:t>активное долголетие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  <a:t>;</a:t>
            </a:r>
          </a:p>
          <a:p>
            <a:pPr marL="355582" marR="0" lvl="0" indent="-355582" algn="l" defTabSz="685718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278789"/>
              </a:buClr>
              <a:buSzTx/>
              <a:buFontTx/>
              <a:buBlip>
                <a:blip r:embed="rId11"/>
              </a:buBlip>
              <a:tabLst/>
              <a:defRPr/>
            </a:pPr>
            <a:r>
              <a:rPr lang="ru-RU" sz="1600" noProof="0" dirty="0">
                <a:solidFill>
                  <a:srgbClr val="000000"/>
                </a:solidFill>
                <a:latin typeface="Roboto"/>
                <a:ea typeface="Verdana" panose="020B0604030504040204" pitchFamily="34" charset="0"/>
                <a:cs typeface="Arial" pitchFamily="34" charset="0"/>
              </a:rPr>
              <a:t>предварительное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  <a:t> выявление рисков развития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  <a:t>Диабета, ССЗ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  <a:t>и др.;</a:t>
            </a:r>
          </a:p>
          <a:p>
            <a:pPr marL="355582" marR="0" lvl="0" indent="-355582" algn="l" defTabSz="685718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278789"/>
              </a:buClr>
              <a:buSzTx/>
              <a:buFontTx/>
              <a:buBlip>
                <a:blip r:embed="rId11"/>
              </a:buBlip>
              <a:tabLst/>
              <a:defRPr/>
            </a:pPr>
            <a:r>
              <a:rPr lang="ru-RU" sz="1600" dirty="0">
                <a:solidFill>
                  <a:srgbClr val="000000"/>
                </a:solidFill>
                <a:latin typeface="Roboto"/>
                <a:ea typeface="Verdana" panose="020B0604030504040204" pitchFamily="34" charset="0"/>
                <a:cs typeface="Arial" pitchFamily="34" charset="0"/>
              </a:rPr>
              <a:t>а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  <a:t>втоматические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  <a:t>, персональные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  <a:t>рекомендации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  <a:t> для врача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  <a:t>и пациента; </a:t>
            </a:r>
          </a:p>
          <a:p>
            <a:pPr marL="355582" marR="0" lvl="0" indent="-355582" algn="l" defTabSz="685718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278789"/>
              </a:buClr>
              <a:buSzTx/>
              <a:buFontTx/>
              <a:buBlip>
                <a:blip r:embed="rId11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  <a:cs typeface="Arial" pitchFamily="34" charset="0"/>
              </a:rPr>
              <a:t>+5 лет к трудовому долголетию;</a:t>
            </a:r>
            <a:r>
              <a:rPr lang="ru-RU" sz="1600" dirty="0">
                <a:solidFill>
                  <a:srgbClr val="000000"/>
                </a:solidFill>
                <a:latin typeface="Roboto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1E1E"/>
                </a:solidFill>
                <a:effectLst/>
                <a:uLnTx/>
                <a:uFillTx/>
                <a:latin typeface="Roboto" charset="0"/>
                <a:cs typeface="Arial" panose="020B0604020202020204" pitchFamily="34" charset="0"/>
              </a:rPr>
              <a:t>+30% к эффективности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1E1E"/>
                </a:solidFill>
                <a:effectLst/>
                <a:uLnTx/>
                <a:uFillTx/>
                <a:latin typeface="Roboto" charset="0"/>
                <a:cs typeface="Arial" panose="020B0604020202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11E1E"/>
                </a:solidFill>
                <a:effectLst/>
                <a:uLnTx/>
                <a:uFillTx/>
                <a:latin typeface="Roboto" charset="0"/>
                <a:cs typeface="Arial" panose="020B0604020202020204" pitchFamily="34" charset="0"/>
              </a:rPr>
              <a:t>программ профилактики и диспансеризации.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591" y="322630"/>
            <a:ext cx="2622448" cy="594810"/>
          </a:xfrm>
        </p:spPr>
        <p:txBody>
          <a:bodyPr anchor="t">
            <a:noAutofit/>
          </a:bodyPr>
          <a:lstStyle/>
          <a:p>
            <a:r>
              <a:rPr lang="ru-RU" sz="3200" b="1" dirty="0">
                <a:solidFill>
                  <a:srgbClr val="009CDE"/>
                </a:solidFill>
                <a:latin typeface="Roboto"/>
              </a:rPr>
              <a:t>Сервис </a:t>
            </a:r>
            <a:r>
              <a:rPr lang="en-US" sz="3200" b="1" dirty="0">
                <a:solidFill>
                  <a:srgbClr val="009CDE"/>
                </a:solidFill>
                <a:latin typeface="Roboto"/>
              </a:rPr>
              <a:t>BIOT</a:t>
            </a:r>
            <a:endParaRPr lang="ru-RU" sz="3200" b="1" dirty="0">
              <a:solidFill>
                <a:srgbClr val="009CDE"/>
              </a:solidFill>
              <a:latin typeface="Roboto"/>
            </a:endParaRPr>
          </a:p>
        </p:txBody>
      </p:sp>
      <p:grpSp>
        <p:nvGrpSpPr>
          <p:cNvPr id="33" name="Group 62"/>
          <p:cNvGrpSpPr/>
          <p:nvPr/>
        </p:nvGrpSpPr>
        <p:grpSpPr>
          <a:xfrm>
            <a:off x="3421802" y="4579738"/>
            <a:ext cx="2020205" cy="2428983"/>
            <a:chOff x="7494986" y="1150883"/>
            <a:chExt cx="4657050" cy="5582295"/>
          </a:xfrm>
        </p:grpSpPr>
        <p:pic>
          <p:nvPicPr>
            <p:cNvPr id="34" name="Picture 6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3" r="17539"/>
            <a:stretch/>
          </p:blipFill>
          <p:spPr>
            <a:xfrm>
              <a:off x="7494986" y="1150883"/>
              <a:ext cx="4657050" cy="5582295"/>
            </a:xfrm>
            <a:prstGeom prst="rect">
              <a:avLst/>
            </a:prstGeom>
          </p:spPr>
        </p:pic>
        <p:pic>
          <p:nvPicPr>
            <p:cNvPr id="35" name="Picture 6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689" y="3202599"/>
              <a:ext cx="2614539" cy="3304912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3148625" y="5361874"/>
            <a:ext cx="1024181" cy="10260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ИИ</a:t>
            </a:r>
          </a:p>
        </p:txBody>
      </p:sp>
      <p:cxnSp>
        <p:nvCxnSpPr>
          <p:cNvPr id="48" name="Straight Connector 22"/>
          <p:cNvCxnSpPr/>
          <p:nvPr/>
        </p:nvCxnSpPr>
        <p:spPr>
          <a:xfrm>
            <a:off x="3065949" y="392080"/>
            <a:ext cx="0" cy="360000"/>
          </a:xfrm>
          <a:prstGeom prst="line">
            <a:avLst/>
          </a:prstGeom>
          <a:noFill/>
          <a:ln w="15875" cap="flat" cmpd="sng" algn="ctr">
            <a:solidFill>
              <a:srgbClr val="009CDE"/>
            </a:solidFill>
            <a:prstDash val="solid"/>
            <a:miter lim="800000"/>
          </a:ln>
          <a:effectLst/>
        </p:spPr>
      </p:cxnSp>
      <p:sp>
        <p:nvSpPr>
          <p:cNvPr id="32" name="Овал 31"/>
          <p:cNvSpPr/>
          <p:nvPr/>
        </p:nvSpPr>
        <p:spPr>
          <a:xfrm>
            <a:off x="4744239" y="4304521"/>
            <a:ext cx="216000" cy="216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198292" y="5075657"/>
            <a:ext cx="216000" cy="216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056563" y="3705334"/>
            <a:ext cx="216000" cy="216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9CD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389584" y="5945024"/>
            <a:ext cx="216000" cy="216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379803" y="3614202"/>
            <a:ext cx="3020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9CDE"/>
                </a:solidFill>
                <a:latin typeface="Roboto"/>
                <a:ea typeface="Verdana" panose="020B0604030504040204" pitchFamily="34" charset="0"/>
                <a:cs typeface="Arial" pitchFamily="34" charset="0"/>
              </a:rPr>
              <a:t>приложение для врача и клиента;</a:t>
            </a:r>
            <a:r>
              <a:rPr lang="ru-RU" sz="1600" dirty="0">
                <a:solidFill>
                  <a:srgbClr val="009CDE"/>
                </a:solidFill>
                <a:latin typeface="Roboto"/>
                <a:ea typeface="Verdana" panose="020B0604030504040204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009CD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66036" y="4148982"/>
            <a:ext cx="2128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дневник питания, активности и др.;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595283" y="5826581"/>
            <a:ext cx="2128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точность алгоритмов</a:t>
            </a:r>
            <a:br>
              <a:rPr lang="ru-RU" sz="12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2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оценки рисков </a:t>
            </a:r>
            <a:r>
              <a:rPr lang="en-US" sz="12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&gt;92</a:t>
            </a:r>
            <a:r>
              <a:rPr lang="ru-RU" sz="12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476567" y="4973401"/>
            <a:ext cx="2260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 моделей </a:t>
            </a:r>
            <a:br>
              <a:rPr lang="ru-RU" sz="12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2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выявления рисков;</a:t>
            </a:r>
          </a:p>
        </p:txBody>
      </p:sp>
    </p:spTree>
    <p:extLst>
      <p:ext uri="{BB962C8B-B14F-4D97-AF65-F5344CB8AC3E}">
        <p14:creationId xmlns:p14="http://schemas.microsoft.com/office/powerpoint/2010/main" val="110218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282"/>
          <p:cNvSpPr/>
          <p:nvPr/>
        </p:nvSpPr>
        <p:spPr>
          <a:xfrm>
            <a:off x="0" y="904503"/>
            <a:ext cx="12192000" cy="4359817"/>
          </a:xfrm>
          <a:prstGeom prst="rect">
            <a:avLst/>
          </a:prstGeom>
          <a:solidFill>
            <a:srgbClr val="D5F3FF">
              <a:alpha val="6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75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8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Объект 2"/>
          <p:cNvSpPr txBox="1">
            <a:spLocks/>
          </p:cNvSpPr>
          <p:nvPr/>
        </p:nvSpPr>
        <p:spPr bwMode="auto">
          <a:xfrm>
            <a:off x="529337" y="5412501"/>
            <a:ext cx="6130370" cy="3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8783" rIns="117566" bIns="58783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defTabSz="56543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ea typeface="Verdana" pitchFamily="34" charset="0"/>
                <a:cs typeface="Verdana" panose="020B0604030504040204" pitchFamily="34" charset="0"/>
              </a:defRPr>
            </a:lvl1pPr>
            <a:lvl2pPr defTabSz="56543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27">
                <a:latin typeface="Book Antiqua" panose="02040602050305030304" pitchFamily="18" charset="0"/>
              </a:defRPr>
            </a:lvl2pPr>
            <a:lvl3pPr defTabSz="56543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27">
                <a:latin typeface="Book Antiqua" panose="02040602050305030304" pitchFamily="18" charset="0"/>
              </a:defRPr>
            </a:lvl3pPr>
            <a:lvl4pPr defTabSz="56543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27">
                <a:latin typeface="Book Antiqua" panose="02040602050305030304" pitchFamily="18" charset="0"/>
              </a:defRPr>
            </a:lvl4pPr>
            <a:lvl5pPr defTabSz="56543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27">
                <a:latin typeface="Book Antiqua" panose="02040602050305030304" pitchFamily="18" charset="0"/>
              </a:defRPr>
            </a:lvl5pPr>
            <a:lvl6pPr marL="377830" defTabSz="56543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27">
                <a:latin typeface="Book Antiqua" panose="02040602050305030304" pitchFamily="18" charset="0"/>
              </a:defRPr>
            </a:lvl6pPr>
            <a:lvl7pPr marL="755660" defTabSz="56543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27">
                <a:latin typeface="Book Antiqua" panose="02040602050305030304" pitchFamily="18" charset="0"/>
              </a:defRPr>
            </a:lvl7pPr>
            <a:lvl8pPr marL="1133490" defTabSz="56543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27">
                <a:latin typeface="Book Antiqua" panose="02040602050305030304" pitchFamily="18" charset="0"/>
              </a:defRPr>
            </a:lvl8pPr>
            <a:lvl9pPr marL="1511320" defTabSz="56543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27">
                <a:latin typeface="Book Antiqua" panose="02040602050305030304" pitchFamily="18" charset="0"/>
              </a:defRPr>
            </a:lvl9pPr>
          </a:lstStyle>
          <a:p>
            <a:pPr marL="0" marR="0" lvl="0" indent="0" defTabSz="72697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9200"/>
                </a:solidFill>
                <a:effectLst/>
                <a:uLnTx/>
                <a:uFillTx/>
                <a:latin typeface="Raleway medium"/>
                <a:ea typeface="Verdana" pitchFamily="34" charset="0"/>
              </a:rPr>
              <a:t>Уровень</a:t>
            </a:r>
            <a:r>
              <a:rPr kumimoji="0" lang="ru-RU" altLang="ru-RU" sz="1600" b="1" i="0" u="none" strike="noStrike" kern="1200" cap="none" spc="0" normalizeH="0" noProof="0" dirty="0">
                <a:ln>
                  <a:noFill/>
                </a:ln>
                <a:solidFill>
                  <a:srgbClr val="299200"/>
                </a:solidFill>
                <a:effectLst/>
                <a:uLnTx/>
                <a:uFillTx/>
                <a:latin typeface="Raleway medium"/>
                <a:ea typeface="Verdana" pitchFamily="34" charset="0"/>
              </a:rPr>
              <a:t> готовности продукта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9200"/>
                </a:solidFill>
                <a:effectLst/>
                <a:uLnTx/>
                <a:uFillTx/>
                <a:latin typeface="Raleway medium"/>
                <a:ea typeface="Verdana" pitchFamily="34" charset="0"/>
              </a:rPr>
              <a:t>: УГТ8</a:t>
            </a:r>
          </a:p>
        </p:txBody>
      </p:sp>
      <p:sp>
        <p:nvSpPr>
          <p:cNvPr id="106" name="Прямоугольник 16"/>
          <p:cNvSpPr/>
          <p:nvPr/>
        </p:nvSpPr>
        <p:spPr>
          <a:xfrm>
            <a:off x="5773444" y="2815879"/>
            <a:ext cx="2148880" cy="77589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lIns="0" tIns="45543" rIns="85010" bIns="45543" spcCol="1270" anchor="ctr"/>
          <a:lstStyle/>
          <a:p>
            <a:pPr marL="0" marR="0" lvl="0" indent="0" algn="l" defTabSz="5313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7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Руководитель группы разработки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5313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7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Кириллов А.О. </a:t>
            </a:r>
            <a:b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8" name="TextBox 10"/>
          <p:cNvSpPr txBox="1">
            <a:spLocks noChangeArrowheads="1"/>
          </p:cNvSpPr>
          <p:nvPr/>
        </p:nvSpPr>
        <p:spPr bwMode="auto">
          <a:xfrm>
            <a:off x="1734837" y="4130527"/>
            <a:ext cx="809793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44812" rtl="0" eaLnBrk="1" fontAlgn="base" latinLnBrk="0" hangingPunct="1">
              <a:lnSpc>
                <a:spcPct val="90000"/>
              </a:lnSpc>
              <a:spcBef>
                <a:spcPts val="59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Группа разработки программного обеспечения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034735" y="2931232"/>
            <a:ext cx="2823569" cy="582111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lIns="0" tIns="45543" rIns="85010" bIns="45543" spcCol="1270" anchor="ctr"/>
          <a:lstStyle>
            <a:defPPr>
              <a:defRPr lang="en-US"/>
            </a:defPPr>
            <a:lvl1pPr marR="0" lvl="0" indent="0" defTabSz="413242" fontAlgn="auto">
              <a:lnSpc>
                <a:spcPct val="90000"/>
              </a:lnSpc>
              <a:spcBef>
                <a:spcPct val="0"/>
              </a:spcBef>
              <a:spcAft>
                <a:spcPts val="372"/>
              </a:spcAft>
              <a:buClrTx/>
              <a:buSzTx/>
              <a:buFontTx/>
              <a:buNone/>
              <a:tabLst/>
              <a:defRPr kumimoji="0" sz="744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cs typeface="Arial" panose="020B0604020202020204" pitchFamily="34" charset="0"/>
              </a:defRPr>
            </a:lvl1pPr>
          </a:lstStyle>
          <a:p>
            <a:pPr defTabSz="531305">
              <a:spcAft>
                <a:spcPts val="478"/>
              </a:spcAf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Научный </a:t>
            </a:r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консультант д.м.н., профессор ПГМУ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5313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7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Ховаева Я.Б.,</a:t>
            </a:r>
            <a:b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0" name="TextBox 29"/>
          <p:cNvSpPr txBox="1">
            <a:spLocks noChangeArrowheads="1"/>
          </p:cNvSpPr>
          <p:nvPr/>
        </p:nvSpPr>
        <p:spPr bwMode="auto">
          <a:xfrm>
            <a:off x="9115245" y="1535450"/>
            <a:ext cx="2528891" cy="666062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lIns="0" tIns="45543" rIns="85010" bIns="45543" spcCol="1270" anchor="ctr"/>
          <a:lstStyle>
            <a:defPPr>
              <a:defRPr lang="en-US"/>
            </a:defPPr>
            <a:lvl1pPr marR="0" lvl="0" indent="0" defTabSz="413242" fontAlgn="auto">
              <a:lnSpc>
                <a:spcPct val="90000"/>
              </a:lnSpc>
              <a:spcBef>
                <a:spcPct val="0"/>
              </a:spcBef>
              <a:spcAft>
                <a:spcPts val="372"/>
              </a:spcAft>
              <a:buClrTx/>
              <a:buSzTx/>
              <a:buFontTx/>
              <a:buNone/>
              <a:tabLst/>
              <a:defRPr kumimoji="0" sz="744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cs typeface="Arial" panose="020B0604020202020204" pitchFamily="34" charset="0"/>
              </a:defRPr>
            </a:lvl1pPr>
          </a:lstStyle>
          <a:p>
            <a:pPr lvl="0" defTabSz="531305">
              <a:spcAft>
                <a:spcPts val="478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Врач превентивной медицины, 25+ лет стажа</a:t>
            </a:r>
          </a:p>
          <a:p>
            <a:pPr lvl="0" defTabSz="531305">
              <a:spcAft>
                <a:spcPts val="478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Прокопенко Т.И.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5313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78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74736" y="1273316"/>
            <a:ext cx="1050715" cy="1050715"/>
          </a:xfrm>
          <a:prstGeom prst="ellipse">
            <a:avLst/>
          </a:prstGeom>
          <a:gradFill>
            <a:gsLst>
              <a:gs pos="0">
                <a:srgbClr val="019CDE"/>
              </a:gs>
              <a:gs pos="75000">
                <a:srgbClr val="6CB48E"/>
              </a:gs>
              <a:gs pos="100000">
                <a:srgbClr val="269F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7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2" name="TextBox 31"/>
          <p:cNvSpPr txBox="1">
            <a:spLocks noChangeArrowheads="1"/>
          </p:cNvSpPr>
          <p:nvPr/>
        </p:nvSpPr>
        <p:spPr bwMode="auto">
          <a:xfrm>
            <a:off x="9152399" y="2931232"/>
            <a:ext cx="1608105" cy="449628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lIns="0" tIns="45543" rIns="85010" bIns="45543" spcCol="1270" anchor="ctr"/>
          <a:lstStyle>
            <a:defPPr>
              <a:defRPr lang="en-US"/>
            </a:defPPr>
            <a:lvl1pPr marR="0" lvl="0" indent="0" defTabSz="413242" fontAlgn="auto">
              <a:lnSpc>
                <a:spcPct val="90000"/>
              </a:lnSpc>
              <a:spcBef>
                <a:spcPct val="0"/>
              </a:spcBef>
              <a:spcAft>
                <a:spcPts val="372"/>
              </a:spcAft>
              <a:buClrTx/>
              <a:buSzTx/>
              <a:buFontTx/>
              <a:buNone/>
              <a:tabLst/>
              <a:defRPr kumimoji="0" sz="744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cs typeface="Arial" panose="020B0604020202020204" pitchFamily="34" charset="0"/>
              </a:defRPr>
            </a:lvl1pPr>
          </a:lstStyle>
          <a:p>
            <a:pPr marL="0" marR="0" lvl="0" indent="0" algn="l" defTabSz="5313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78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Маркетинг</a:t>
            </a:r>
          </a:p>
          <a:p>
            <a:pPr marL="0" marR="0" lvl="0" indent="0" algn="l" defTabSz="5313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78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Исхакова</a:t>
            </a:r>
            <a:r>
              <a:rPr kumimoji="0" lang="ru-RU" altLang="ru-RU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А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.Э.</a:t>
            </a:r>
          </a:p>
        </p:txBody>
      </p:sp>
      <p:sp>
        <p:nvSpPr>
          <p:cNvPr id="50" name="Oval 49"/>
          <p:cNvSpPr/>
          <p:nvPr/>
        </p:nvSpPr>
        <p:spPr>
          <a:xfrm>
            <a:off x="7883819" y="2691624"/>
            <a:ext cx="1050715" cy="1050715"/>
          </a:xfrm>
          <a:prstGeom prst="ellipse">
            <a:avLst/>
          </a:prstGeom>
          <a:gradFill>
            <a:gsLst>
              <a:gs pos="0">
                <a:srgbClr val="019CDE"/>
              </a:gs>
              <a:gs pos="75000">
                <a:srgbClr val="6CB48E"/>
              </a:gs>
              <a:gs pos="100000">
                <a:srgbClr val="269F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7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0163" y="2692008"/>
            <a:ext cx="1050715" cy="1050715"/>
            <a:chOff x="708113" y="2202824"/>
            <a:chExt cx="833143" cy="833143"/>
          </a:xfrm>
        </p:grpSpPr>
        <p:sp>
          <p:nvSpPr>
            <p:cNvPr id="53" name="Oval 52"/>
            <p:cNvSpPr/>
            <p:nvPr/>
          </p:nvSpPr>
          <p:spPr>
            <a:xfrm>
              <a:off x="708113" y="2202824"/>
              <a:ext cx="833143" cy="833143"/>
            </a:xfrm>
            <a:prstGeom prst="ellipse">
              <a:avLst/>
            </a:prstGeom>
            <a:gradFill>
              <a:gsLst>
                <a:gs pos="0">
                  <a:srgbClr val="019CDE"/>
                </a:gs>
                <a:gs pos="75000">
                  <a:srgbClr val="6CB48E"/>
                </a:gs>
                <a:gs pos="100000">
                  <a:srgbClr val="269F00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78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782333" y="2277139"/>
              <a:ext cx="689868" cy="688181"/>
            </a:xfrm>
            <a:prstGeom prst="ellipse">
              <a:avLst/>
            </a:prstGeom>
            <a:blipFill>
              <a:blip r:embed="rId3"/>
              <a:srcRect/>
              <a:stretch>
                <a:fillRect/>
              </a:stretch>
            </a:blip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l" defTabSz="7286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7883819" y="1273316"/>
            <a:ext cx="1050715" cy="1050715"/>
          </a:xfrm>
          <a:prstGeom prst="ellipse">
            <a:avLst/>
          </a:prstGeom>
          <a:gradFill>
            <a:gsLst>
              <a:gs pos="0">
                <a:srgbClr val="019CDE"/>
              </a:gs>
              <a:gs pos="75000">
                <a:srgbClr val="6CB48E"/>
              </a:gs>
              <a:gs pos="100000">
                <a:srgbClr val="269F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7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6" name="Rectangle 39"/>
          <p:cNvSpPr>
            <a:spLocks noChangeArrowheads="1"/>
          </p:cNvSpPr>
          <p:nvPr/>
        </p:nvSpPr>
        <p:spPr bwMode="auto">
          <a:xfrm>
            <a:off x="708113" y="4554384"/>
            <a:ext cx="26946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73075" indent="-176213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02643" marR="0" lvl="0" indent="-187226" algn="l" defTabSz="5448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ru-RU" alt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Технический архитектор, </a:t>
            </a:r>
            <a:br>
              <a:rPr kumimoji="0" lang="en-US" alt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</a:br>
            <a:r>
              <a:rPr kumimoji="0" lang="en-US" alt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backend-</a:t>
            </a:r>
            <a:r>
              <a:rPr kumimoji="0" lang="ru-RU" alt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разработчики </a:t>
            </a:r>
            <a:endParaRPr kumimoji="0" lang="en-US" alt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Rectangle 40"/>
          <p:cNvSpPr>
            <a:spLocks noChangeArrowheads="1"/>
          </p:cNvSpPr>
          <p:nvPr/>
        </p:nvSpPr>
        <p:spPr bwMode="auto">
          <a:xfrm>
            <a:off x="3594522" y="4556073"/>
            <a:ext cx="5254240" cy="49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73075" indent="-176213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02643" marR="0" lvl="0" indent="-187226" algn="l" defTabSz="5448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39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ru-RU" alt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Системные аналитики (инженеры), тестировщики</a:t>
            </a:r>
          </a:p>
          <a:p>
            <a:pPr marL="502643" marR="0" lvl="0" indent="-187226" algn="l" defTabSz="54481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39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ru-RU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Fullstack</a:t>
            </a:r>
            <a:r>
              <a:rPr kumimoji="0" lang="en-US" alt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-</a:t>
            </a:r>
            <a:r>
              <a:rPr kumimoji="0" lang="ru-RU" alt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разработчики</a:t>
            </a:r>
          </a:p>
        </p:txBody>
      </p:sp>
      <p:sp>
        <p:nvSpPr>
          <p:cNvPr id="118" name="Rectangle 41"/>
          <p:cNvSpPr>
            <a:spLocks noChangeArrowheads="1"/>
          </p:cNvSpPr>
          <p:nvPr/>
        </p:nvSpPr>
        <p:spPr bwMode="auto">
          <a:xfrm>
            <a:off x="8251310" y="4556071"/>
            <a:ext cx="3059501" cy="51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73075" indent="-176213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2763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02643" marR="0" lvl="0" indent="-187226" algn="l" defTabSz="5448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39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Frontend-</a:t>
            </a:r>
            <a:r>
              <a:rPr kumimoji="0" lang="ru-RU" alt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разработчики</a:t>
            </a:r>
          </a:p>
          <a:p>
            <a:pPr marL="502643" marR="0" lvl="0" indent="-187226" algn="l" defTabSz="5448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39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ru-RU" alt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Специалисты </a:t>
            </a:r>
            <a:r>
              <a:rPr kumimoji="0" lang="en-US" altLang="ru-RU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Devops</a:t>
            </a:r>
            <a:r>
              <a:rPr kumimoji="0" lang="en-US" alt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, CI/CD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Команда проекта </a:t>
            </a:r>
            <a:r>
              <a:rPr lang="en-US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BIOT</a:t>
            </a:r>
            <a:endParaRPr lang="ru-RU" dirty="0">
              <a:solidFill>
                <a:srgbClr val="009CD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06034" y="2689715"/>
            <a:ext cx="1050715" cy="1050715"/>
            <a:chOff x="4286109" y="2585540"/>
            <a:chExt cx="1050715" cy="1050715"/>
          </a:xfrm>
        </p:grpSpPr>
        <p:sp>
          <p:nvSpPr>
            <p:cNvPr id="55" name="Oval 54"/>
            <p:cNvSpPr/>
            <p:nvPr/>
          </p:nvSpPr>
          <p:spPr>
            <a:xfrm>
              <a:off x="4286109" y="2585540"/>
              <a:ext cx="1050715" cy="1050715"/>
            </a:xfrm>
            <a:prstGeom prst="ellipse">
              <a:avLst/>
            </a:prstGeom>
            <a:gradFill>
              <a:gsLst>
                <a:gs pos="0">
                  <a:srgbClr val="019CDE"/>
                </a:gs>
                <a:gs pos="75000">
                  <a:srgbClr val="6CB48E"/>
                </a:gs>
                <a:gs pos="100000">
                  <a:srgbClr val="269F00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78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34284" t="7884" r="28111" b="63913"/>
            <a:stretch/>
          </p:blipFill>
          <p:spPr>
            <a:xfrm>
              <a:off x="4374065" y="2675182"/>
              <a:ext cx="867600" cy="867600"/>
            </a:xfrm>
            <a:prstGeom prst="ellipse">
              <a:avLst/>
            </a:prstGeom>
          </p:spPr>
        </p:pic>
      </p:grpSp>
      <p:pic>
        <p:nvPicPr>
          <p:cNvPr id="40" name="Picture 2" descr="https://medikey.ru/spec/foto10375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8908" b="29089"/>
          <a:stretch/>
        </p:blipFill>
        <p:spPr bwMode="auto">
          <a:xfrm rot="21369449">
            <a:off x="7988094" y="1372691"/>
            <a:ext cx="868169" cy="8681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t="18816" r="14421" b="15300"/>
          <a:stretch/>
        </p:blipFill>
        <p:spPr>
          <a:xfrm>
            <a:off x="7979435" y="2788900"/>
            <a:ext cx="867600" cy="867600"/>
          </a:xfrm>
          <a:prstGeom prst="ellipse">
            <a:avLst/>
          </a:prstGeom>
        </p:spPr>
      </p:pic>
      <p:sp>
        <p:nvSpPr>
          <p:cNvPr id="43" name="Прямоугольник 20"/>
          <p:cNvSpPr/>
          <p:nvPr/>
        </p:nvSpPr>
        <p:spPr>
          <a:xfrm>
            <a:off x="2034735" y="1306136"/>
            <a:ext cx="2699314" cy="972035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lIns="0" tIns="45543" rIns="85010" bIns="45543" spcCol="1270" anchor="ctr"/>
          <a:lstStyle/>
          <a:p>
            <a:pPr marL="0" marR="0" lvl="0" indent="0" algn="l" defTabSz="5313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7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CEO,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идеолог проекта,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к.т.н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25+ лет управления в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IT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5313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7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Тихомиров Л.И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medium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4" name="Group 57"/>
          <p:cNvGrpSpPr/>
          <p:nvPr/>
        </p:nvGrpSpPr>
        <p:grpSpPr>
          <a:xfrm>
            <a:off x="870163" y="1266914"/>
            <a:ext cx="1050481" cy="1050481"/>
            <a:chOff x="2337783" y="1179227"/>
            <a:chExt cx="1050481" cy="1050481"/>
          </a:xfrm>
        </p:grpSpPr>
        <p:sp>
          <p:nvSpPr>
            <p:cNvPr id="45" name="Oval 56"/>
            <p:cNvSpPr/>
            <p:nvPr/>
          </p:nvSpPr>
          <p:spPr>
            <a:xfrm>
              <a:off x="2337783" y="1179227"/>
              <a:ext cx="1050481" cy="1050481"/>
            </a:xfrm>
            <a:prstGeom prst="ellipse">
              <a:avLst/>
            </a:prstGeom>
            <a:gradFill>
              <a:gsLst>
                <a:gs pos="0">
                  <a:srgbClr val="019CDE"/>
                </a:gs>
                <a:gs pos="75000">
                  <a:srgbClr val="6CB48E"/>
                </a:gs>
                <a:gs pos="100000">
                  <a:srgbClr val="269F00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78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Овал 11"/>
            <p:cNvSpPr/>
            <p:nvPr/>
          </p:nvSpPr>
          <p:spPr>
            <a:xfrm>
              <a:off x="2431023" y="1272467"/>
              <a:ext cx="864000" cy="864000"/>
            </a:xfrm>
            <a:prstGeom prst="ellipse">
              <a:avLst/>
            </a:prstGeom>
            <a:blipFill>
              <a:blip r:embed="rId8"/>
              <a:srcRect/>
              <a:stretch>
                <a:fillRect l="-37921" t="-1806" r="-26256" b="-62372"/>
              </a:stretch>
            </a:blip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" name="Прямоугольник 22"/>
          <p:cNvSpPr/>
          <p:nvPr/>
        </p:nvSpPr>
        <p:spPr>
          <a:xfrm>
            <a:off x="5840646" y="1286458"/>
            <a:ext cx="2330482" cy="972033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lIns="0" tIns="45543" rIns="85010" bIns="45543" spcCol="1270" anchor="ctr"/>
          <a:lstStyle/>
          <a:p>
            <a:pPr marL="0" marR="0" lvl="0" indent="0" algn="l" defTabSz="5313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7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COO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15+ лет в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IT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управление проектами</a:t>
            </a:r>
          </a:p>
          <a:p>
            <a:pPr marL="0" marR="0" lvl="0" indent="0" algn="l" defTabSz="5313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7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Тачкин Д.В.</a:t>
            </a:r>
          </a:p>
        </p:txBody>
      </p:sp>
      <p:grpSp>
        <p:nvGrpSpPr>
          <p:cNvPr id="48" name="Group 59"/>
          <p:cNvGrpSpPr/>
          <p:nvPr/>
        </p:nvGrpSpPr>
        <p:grpSpPr>
          <a:xfrm>
            <a:off x="4519087" y="1245224"/>
            <a:ext cx="1050481" cy="1050481"/>
            <a:chOff x="6112944" y="1172487"/>
            <a:chExt cx="1050481" cy="1050481"/>
          </a:xfrm>
        </p:grpSpPr>
        <p:sp>
          <p:nvSpPr>
            <p:cNvPr id="49" name="Oval 58"/>
            <p:cNvSpPr/>
            <p:nvPr/>
          </p:nvSpPr>
          <p:spPr>
            <a:xfrm>
              <a:off x="6112944" y="1172487"/>
              <a:ext cx="1050481" cy="1050481"/>
            </a:xfrm>
            <a:prstGeom prst="ellipse">
              <a:avLst/>
            </a:prstGeom>
            <a:gradFill>
              <a:gsLst>
                <a:gs pos="0">
                  <a:srgbClr val="019CDE"/>
                </a:gs>
                <a:gs pos="75000">
                  <a:srgbClr val="6CB48E"/>
                </a:gs>
                <a:gs pos="100000">
                  <a:srgbClr val="269F00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78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Овал 23"/>
            <p:cNvSpPr/>
            <p:nvPr/>
          </p:nvSpPr>
          <p:spPr>
            <a:xfrm>
              <a:off x="6206840" y="1266383"/>
              <a:ext cx="862688" cy="862688"/>
            </a:xfrm>
            <a:prstGeom prst="ellipse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6183" y="5703785"/>
            <a:ext cx="8143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система завершена и квалифицирована в ходе испытаний и демонстрации – продукт готов,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проект находится на стадии готового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08663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ru-RU" sz="2800" b="1" dirty="0">
                <a:solidFill>
                  <a:srgbClr val="009CDE"/>
                </a:solidFill>
                <a:latin typeface="Roboto"/>
              </a:rPr>
              <a:t>Конкурентная среда сервиса </a:t>
            </a:r>
            <a:r>
              <a:rPr lang="en-US" sz="2800" b="1" dirty="0">
                <a:solidFill>
                  <a:srgbClr val="009CDE"/>
                </a:solidFill>
                <a:latin typeface="Roboto"/>
              </a:rPr>
              <a:t>BIOT</a:t>
            </a:r>
            <a:endParaRPr lang="ru-RU" sz="2800" b="1" dirty="0">
              <a:solidFill>
                <a:srgbClr val="009CDE"/>
              </a:solidFill>
              <a:latin typeface="Roboto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837238" y="1132377"/>
            <a:ext cx="10159886" cy="4466582"/>
            <a:chOff x="453745" y="1110730"/>
            <a:chExt cx="10159886" cy="4466582"/>
          </a:xfrm>
        </p:grpSpPr>
        <p:sp>
          <p:nvSpPr>
            <p:cNvPr id="63" name="Овал 282"/>
            <p:cNvSpPr/>
            <p:nvPr/>
          </p:nvSpPr>
          <p:spPr>
            <a:xfrm>
              <a:off x="3506018" y="1110730"/>
              <a:ext cx="1334067" cy="4466582"/>
            </a:xfrm>
            <a:prstGeom prst="rect">
              <a:avLst/>
            </a:prstGeom>
            <a:gradFill>
              <a:gsLst>
                <a:gs pos="0">
                  <a:srgbClr val="009CDE">
                    <a:alpha val="16000"/>
                  </a:srgbClr>
                </a:gs>
                <a:gs pos="75000">
                  <a:srgbClr val="6CB48E">
                    <a:alpha val="10000"/>
                  </a:srgbClr>
                </a:gs>
                <a:gs pos="100000">
                  <a:srgbClr val="279F00">
                    <a:alpha val="5000"/>
                  </a:srgbClr>
                </a:gs>
              </a:gsLst>
              <a:lin ang="81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175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0EE88C-1552-FB58-E49D-11F76A75F956}"/>
                </a:ext>
              </a:extLst>
            </p:cNvPr>
            <p:cNvSpPr txBox="1"/>
            <p:nvPr/>
          </p:nvSpPr>
          <p:spPr>
            <a:xfrm>
              <a:off x="5065644" y="1168398"/>
              <a:ext cx="1125933" cy="322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009CDE"/>
                  </a:solidFill>
                  <a:latin typeface="Roboto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9CD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Webiomed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0EE88C-1552-FB58-E49D-11F76A75F956}"/>
                </a:ext>
              </a:extLst>
            </p:cNvPr>
            <p:cNvSpPr txBox="1"/>
            <p:nvPr/>
          </p:nvSpPr>
          <p:spPr>
            <a:xfrm>
              <a:off x="6529810" y="1168398"/>
              <a:ext cx="1327793" cy="322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009CDE"/>
                  </a:solidFill>
                  <a:latin typeface="Roboto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9CD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TeleMedHub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0EE88C-1552-FB58-E49D-11F76A75F956}"/>
                </a:ext>
              </a:extLst>
            </p:cNvPr>
            <p:cNvSpPr txBox="1"/>
            <p:nvPr/>
          </p:nvSpPr>
          <p:spPr>
            <a:xfrm>
              <a:off x="8268058" y="1168398"/>
              <a:ext cx="911457" cy="322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009CDE"/>
                  </a:solidFill>
                  <a:latin typeface="Roboto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9CD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Welltory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0EE88C-1552-FB58-E49D-11F76A75F956}"/>
                </a:ext>
              </a:extLst>
            </p:cNvPr>
            <p:cNvSpPr txBox="1"/>
            <p:nvPr/>
          </p:nvSpPr>
          <p:spPr>
            <a:xfrm>
              <a:off x="9768060" y="1168398"/>
              <a:ext cx="792302" cy="322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9CD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Whoop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0EE88C-1552-FB58-E49D-11F76A75F956}"/>
                </a:ext>
              </a:extLst>
            </p:cNvPr>
            <p:cNvSpPr txBox="1"/>
            <p:nvPr/>
          </p:nvSpPr>
          <p:spPr>
            <a:xfrm>
              <a:off x="3837466" y="1168398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009CDE"/>
                  </a:solidFill>
                  <a:latin typeface="Roboto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9CD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BIOT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009CD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*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3745" y="3437076"/>
              <a:ext cx="2324722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728664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>
                  <a:solidFill>
                    <a:srgbClr val="000000"/>
                  </a:solidFill>
                  <a:latin typeface="Roboto" charset="0"/>
                  <a:cs typeface="Arial" panose="020B0604020202020204" pitchFamily="34" charset="0"/>
                </a:defRPr>
              </a:lvl1pPr>
              <a:lvl2pPr marL="742950" indent="-28575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72866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Доступ врача 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к аналитике здоровья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5695" y="2736456"/>
              <a:ext cx="2504028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728664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>
                  <a:solidFill>
                    <a:srgbClr val="000000"/>
                  </a:solidFill>
                  <a:latin typeface="Roboto" charset="0"/>
                  <a:cs typeface="Arial" panose="020B0604020202020204" pitchFamily="34" charset="0"/>
                </a:defRPr>
              </a:lvl1pPr>
              <a:lvl2pPr marL="742950" indent="-28575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72866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Непрерывное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измерение данных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733" y="1686593"/>
              <a:ext cx="2765124" cy="67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defTabSz="566745" fontAlgn="base">
                <a:spcBef>
                  <a:spcPct val="0"/>
                </a:spcBef>
                <a:spcAft>
                  <a:spcPct val="0"/>
                </a:spcAft>
                <a:defRPr kumimoji="0" sz="1000">
                  <a:solidFill>
                    <a:srgbClr val="000000"/>
                  </a:solidFill>
                  <a:latin typeface="Roboto" charset="0"/>
                  <a:cs typeface="Arial" panose="020B0604020202020204" pitchFamily="34" charset="0"/>
                </a:defRPr>
              </a:lvl1pPr>
              <a:lvl2pPr marL="742950" indent="-28575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72866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Уникальные данные: 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приход калорий, гидратация,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нейроактивность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3745" y="4903281"/>
              <a:ext cx="1879228" cy="67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728664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>
                  <a:solidFill>
                    <a:srgbClr val="000000"/>
                  </a:solidFill>
                  <a:latin typeface="Roboto" charset="0"/>
                  <a:cs typeface="Arial" panose="020B0604020202020204" pitchFamily="34" charset="0"/>
                </a:defRPr>
              </a:lvl1pPr>
              <a:lvl2pPr marL="742950" indent="-28575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72866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Наличие медицинской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регистрации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5695" y="4148158"/>
              <a:ext cx="2044438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728664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>
                  <a:solidFill>
                    <a:srgbClr val="000000"/>
                  </a:solidFill>
                  <a:latin typeface="Roboto" charset="0"/>
                  <a:cs typeface="Arial" panose="020B0604020202020204" pitchFamily="34" charset="0"/>
                </a:defRPr>
              </a:lvl1pPr>
              <a:lvl2pPr marL="742950" indent="-28575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72866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Подключение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различных устройств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2"/>
            <a:stretch/>
          </p:blipFill>
          <p:spPr>
            <a:xfrm>
              <a:off x="5487459" y="5052331"/>
              <a:ext cx="334730" cy="27634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088" y="5077272"/>
              <a:ext cx="226467" cy="22646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2"/>
            <a:stretch/>
          </p:blipFill>
          <p:spPr>
            <a:xfrm>
              <a:off x="7035678" y="4291004"/>
              <a:ext cx="334730" cy="27634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810" y="5077272"/>
              <a:ext cx="226467" cy="22646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861" y="5077272"/>
              <a:ext cx="226467" cy="22646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612" y="5077272"/>
              <a:ext cx="226467" cy="22646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2"/>
            <a:stretch/>
          </p:blipFill>
          <p:spPr>
            <a:xfrm>
              <a:off x="8577729" y="4291004"/>
              <a:ext cx="334730" cy="27634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2"/>
            <a:stretch/>
          </p:blipFill>
          <p:spPr>
            <a:xfrm>
              <a:off x="5487459" y="4291004"/>
              <a:ext cx="334730" cy="27634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088" y="4315944"/>
              <a:ext cx="226467" cy="22646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2"/>
            <a:stretch/>
          </p:blipFill>
          <p:spPr>
            <a:xfrm>
              <a:off x="3991956" y="1952051"/>
              <a:ext cx="334730" cy="27634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591" y="1976991"/>
              <a:ext cx="226467" cy="22646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810" y="1976991"/>
              <a:ext cx="226467" cy="22646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861" y="1976991"/>
              <a:ext cx="226467" cy="2264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612" y="1976991"/>
              <a:ext cx="226467" cy="22646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612" y="4315944"/>
              <a:ext cx="226467" cy="22646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2"/>
            <a:stretch/>
          </p:blipFill>
          <p:spPr>
            <a:xfrm>
              <a:off x="8577729" y="2788223"/>
              <a:ext cx="334730" cy="27634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2"/>
            <a:stretch/>
          </p:blipFill>
          <p:spPr>
            <a:xfrm>
              <a:off x="10023480" y="2788223"/>
              <a:ext cx="334730" cy="27634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2"/>
            <a:stretch/>
          </p:blipFill>
          <p:spPr>
            <a:xfrm>
              <a:off x="3991956" y="2788223"/>
              <a:ext cx="334730" cy="27634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2"/>
            <a:stretch/>
          </p:blipFill>
          <p:spPr>
            <a:xfrm>
              <a:off x="3991956" y="3520133"/>
              <a:ext cx="334730" cy="27634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861" y="3545074"/>
              <a:ext cx="226467" cy="22646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2"/>
            <a:stretch/>
          </p:blipFill>
          <p:spPr>
            <a:xfrm>
              <a:off x="10023480" y="3520133"/>
              <a:ext cx="334730" cy="27634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810" y="2813163"/>
              <a:ext cx="226467" cy="22646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591" y="2813163"/>
              <a:ext cx="226467" cy="22646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2"/>
            <a:stretch/>
          </p:blipFill>
          <p:spPr>
            <a:xfrm>
              <a:off x="5487459" y="3520133"/>
              <a:ext cx="334730" cy="27634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2"/>
            <a:stretch/>
          </p:blipFill>
          <p:spPr>
            <a:xfrm>
              <a:off x="7035678" y="3520133"/>
              <a:ext cx="334730" cy="276347"/>
            </a:xfrm>
            <a:prstGeom prst="rect">
              <a:avLst/>
            </a:prstGeom>
          </p:spPr>
        </p:pic>
        <p:cxnSp>
          <p:nvCxnSpPr>
            <p:cNvPr id="65" name="Straight Connector 64"/>
            <p:cNvCxnSpPr/>
            <p:nvPr/>
          </p:nvCxnSpPr>
          <p:spPr>
            <a:xfrm>
              <a:off x="563573" y="2511706"/>
              <a:ext cx="10050058" cy="20442"/>
            </a:xfrm>
            <a:prstGeom prst="line">
              <a:avLst/>
            </a:prstGeom>
            <a:noFill/>
            <a:ln w="6350" cap="flat" cmpd="sng" algn="ctr">
              <a:solidFill>
                <a:srgbClr val="1A88C9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 flipV="1">
              <a:off x="550863" y="3283612"/>
              <a:ext cx="10062768" cy="46060"/>
            </a:xfrm>
            <a:prstGeom prst="line">
              <a:avLst/>
            </a:prstGeom>
            <a:noFill/>
            <a:ln w="6350" cap="flat" cmpd="sng" algn="ctr">
              <a:solidFill>
                <a:srgbClr val="1A88C9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550863" y="4009292"/>
              <a:ext cx="10062768" cy="25781"/>
            </a:xfrm>
            <a:prstGeom prst="line">
              <a:avLst/>
            </a:prstGeom>
            <a:noFill/>
            <a:ln w="6350" cap="flat" cmpd="sng" algn="ctr">
              <a:solidFill>
                <a:srgbClr val="1A88C9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563573" y="4793064"/>
              <a:ext cx="10050058" cy="3106"/>
            </a:xfrm>
            <a:prstGeom prst="line">
              <a:avLst/>
            </a:prstGeom>
            <a:noFill/>
            <a:ln w="6350" cap="flat" cmpd="sng" algn="ctr">
              <a:solidFill>
                <a:srgbClr val="1A88C9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8" name="Прямоугольник 7"/>
          <p:cNvSpPr/>
          <p:nvPr/>
        </p:nvSpPr>
        <p:spPr>
          <a:xfrm>
            <a:off x="849188" y="5907207"/>
            <a:ext cx="110757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*основное конкурентное преимущество – расчет сердечно-сосудистых рисков и диабета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28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Овал 282"/>
          <p:cNvSpPr/>
          <p:nvPr/>
        </p:nvSpPr>
        <p:spPr>
          <a:xfrm>
            <a:off x="1" y="3710356"/>
            <a:ext cx="12191999" cy="2017344"/>
          </a:xfrm>
          <a:prstGeom prst="rect">
            <a:avLst/>
          </a:prstGeom>
          <a:solidFill>
            <a:srgbClr val="D5F3FF">
              <a:alpha val="73725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75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8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525327" y="4073259"/>
            <a:ext cx="499886" cy="499886"/>
          </a:xfrm>
          <a:prstGeom prst="ellipse">
            <a:avLst/>
          </a:prstGeom>
          <a:gradFill>
            <a:gsLst>
              <a:gs pos="0">
                <a:srgbClr val="019CDE"/>
              </a:gs>
              <a:gs pos="75000">
                <a:srgbClr val="6CB48E"/>
              </a:gs>
              <a:gs pos="100000">
                <a:srgbClr val="269F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7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525327" y="4848110"/>
            <a:ext cx="499886" cy="499886"/>
          </a:xfrm>
          <a:prstGeom prst="ellipse">
            <a:avLst/>
          </a:prstGeom>
          <a:gradFill>
            <a:gsLst>
              <a:gs pos="0">
                <a:srgbClr val="019CDE"/>
              </a:gs>
              <a:gs pos="75000">
                <a:srgbClr val="6CB48E"/>
              </a:gs>
              <a:gs pos="100000">
                <a:srgbClr val="269F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7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972544" y="4073259"/>
            <a:ext cx="499886" cy="499886"/>
          </a:xfrm>
          <a:prstGeom prst="ellipse">
            <a:avLst/>
          </a:prstGeom>
          <a:gradFill>
            <a:gsLst>
              <a:gs pos="0">
                <a:srgbClr val="019CDE"/>
              </a:gs>
              <a:gs pos="75000">
                <a:srgbClr val="6CB48E"/>
              </a:gs>
              <a:gs pos="100000">
                <a:srgbClr val="269F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7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972544" y="4848110"/>
            <a:ext cx="499886" cy="499886"/>
          </a:xfrm>
          <a:prstGeom prst="ellipse">
            <a:avLst/>
          </a:prstGeom>
          <a:gradFill>
            <a:gsLst>
              <a:gs pos="0">
                <a:srgbClr val="019CDE"/>
              </a:gs>
              <a:gs pos="75000">
                <a:srgbClr val="6CB48E"/>
              </a:gs>
              <a:gs pos="100000">
                <a:srgbClr val="269F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7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630526" y="4073259"/>
            <a:ext cx="499886" cy="499886"/>
          </a:xfrm>
          <a:prstGeom prst="ellipse">
            <a:avLst/>
          </a:prstGeom>
          <a:gradFill>
            <a:gsLst>
              <a:gs pos="0">
                <a:srgbClr val="019CDE"/>
              </a:gs>
              <a:gs pos="75000">
                <a:srgbClr val="6CB48E"/>
              </a:gs>
              <a:gs pos="100000">
                <a:srgbClr val="269F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7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7630526" y="4848110"/>
            <a:ext cx="499886" cy="499886"/>
          </a:xfrm>
          <a:prstGeom prst="ellipse">
            <a:avLst/>
          </a:prstGeom>
          <a:gradFill>
            <a:gsLst>
              <a:gs pos="0">
                <a:srgbClr val="019CDE"/>
              </a:gs>
              <a:gs pos="75000">
                <a:srgbClr val="6CB48E"/>
              </a:gs>
              <a:gs pos="100000">
                <a:srgbClr val="269F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7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9288977" y="4073259"/>
            <a:ext cx="499886" cy="499886"/>
          </a:xfrm>
          <a:prstGeom prst="ellipse">
            <a:avLst/>
          </a:prstGeom>
          <a:gradFill>
            <a:gsLst>
              <a:gs pos="0">
                <a:srgbClr val="019CDE"/>
              </a:gs>
              <a:gs pos="75000">
                <a:srgbClr val="6CB48E"/>
              </a:gs>
              <a:gs pos="100000">
                <a:srgbClr val="269F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7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9288977" y="4856274"/>
            <a:ext cx="499886" cy="499886"/>
          </a:xfrm>
          <a:prstGeom prst="ellipse">
            <a:avLst/>
          </a:prstGeom>
          <a:gradFill>
            <a:gsLst>
              <a:gs pos="0">
                <a:srgbClr val="019CDE"/>
              </a:gs>
              <a:gs pos="75000">
                <a:srgbClr val="6CB48E"/>
              </a:gs>
              <a:gs pos="100000">
                <a:srgbClr val="269F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7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-153964" y="1456459"/>
            <a:ext cx="4636258" cy="5574382"/>
            <a:chOff x="5721854" y="1031457"/>
            <a:chExt cx="4657050" cy="5582296"/>
          </a:xfrm>
        </p:grpSpPr>
        <p:pic>
          <p:nvPicPr>
            <p:cNvPr id="208" name="Picture 20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3" r="17539"/>
            <a:stretch/>
          </p:blipFill>
          <p:spPr>
            <a:xfrm>
              <a:off x="5721854" y="1031457"/>
              <a:ext cx="4657050" cy="5582296"/>
            </a:xfrm>
            <a:prstGeom prst="rect">
              <a:avLst/>
            </a:prstGeom>
          </p:spPr>
        </p:pic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557" y="3083174"/>
              <a:ext cx="2614540" cy="3304912"/>
            </a:xfrm>
            <a:prstGeom prst="rect">
              <a:avLst/>
            </a:prstGeom>
          </p:spPr>
        </p:pic>
      </p:grpSp>
      <p:sp>
        <p:nvSpPr>
          <p:cNvPr id="361" name="object 35"/>
          <p:cNvSpPr txBox="1">
            <a:spLocks noChangeArrowheads="1"/>
          </p:cNvSpPr>
          <p:nvPr/>
        </p:nvSpPr>
        <p:spPr bwMode="auto">
          <a:xfrm>
            <a:off x="6473018" y="2937782"/>
            <a:ext cx="1117427" cy="4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892" rIns="0" bIns="0" anchor="ctr">
            <a:spAutoFit/>
          </a:bodyPr>
          <a:lstStyle>
            <a:lvl1pPr marL="4763"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Roboto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Roboto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9pPr>
          </a:lstStyle>
          <a:p>
            <a:pPr marL="5061" marR="0" lvl="0" indent="0" algn="l" defTabSz="726978" rtl="0" eaLnBrk="1" fontAlgn="base" latinLnBrk="0" hangingPunct="1">
              <a:lnSpc>
                <a:spcPct val="100000"/>
              </a:lnSpc>
              <a:spcBef>
                <a:spcPts val="5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Усвоенные калории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60620" y="2024129"/>
            <a:ext cx="836870" cy="850879"/>
            <a:chOff x="6978030" y="1668780"/>
            <a:chExt cx="836870" cy="850879"/>
          </a:xfrm>
        </p:grpSpPr>
        <p:sp>
          <p:nvSpPr>
            <p:cNvPr id="80" name="Rounded Rectangle 79"/>
            <p:cNvSpPr/>
            <p:nvPr/>
          </p:nvSpPr>
          <p:spPr>
            <a:xfrm>
              <a:off x="6978030" y="1668780"/>
              <a:ext cx="836870" cy="850879"/>
            </a:xfrm>
            <a:prstGeom prst="roundRect">
              <a:avLst/>
            </a:prstGeom>
            <a:gradFill>
              <a:gsLst>
                <a:gs pos="0">
                  <a:srgbClr val="019CDE"/>
                </a:gs>
                <a:gs pos="75000">
                  <a:srgbClr val="6CB48E"/>
                </a:gs>
                <a:gs pos="100000">
                  <a:srgbClr val="49A13D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78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1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6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6898" y="1862425"/>
              <a:ext cx="379138" cy="43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3" name="object 35"/>
          <p:cNvSpPr txBox="1">
            <a:spLocks noChangeArrowheads="1"/>
          </p:cNvSpPr>
          <p:nvPr/>
        </p:nvSpPr>
        <p:spPr bwMode="auto">
          <a:xfrm>
            <a:off x="9563870" y="2937781"/>
            <a:ext cx="1592541" cy="4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892" rIns="0" bIns="0" anchor="ctr">
            <a:spAutoFit/>
          </a:bodyPr>
          <a:lstStyle>
            <a:lvl1pPr marL="4763"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Roboto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Roboto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9pPr>
          </a:lstStyle>
          <a:p>
            <a:pPr marL="5061" marR="0" lvl="0" indent="0" algn="l" defTabSz="726978" rtl="0" eaLnBrk="1" fontAlgn="base" latinLnBrk="0" hangingPunct="1">
              <a:lnSpc>
                <a:spcPct val="100000"/>
              </a:lnSpc>
              <a:spcBef>
                <a:spcPts val="5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Уровень стресса и напряжения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570354" y="2024129"/>
            <a:ext cx="836870" cy="850879"/>
            <a:chOff x="9356806" y="1668780"/>
            <a:chExt cx="836870" cy="850879"/>
          </a:xfrm>
        </p:grpSpPr>
        <p:sp>
          <p:nvSpPr>
            <p:cNvPr id="82" name="Rounded Rectangle 81"/>
            <p:cNvSpPr/>
            <p:nvPr/>
          </p:nvSpPr>
          <p:spPr>
            <a:xfrm>
              <a:off x="9356806" y="1668780"/>
              <a:ext cx="836870" cy="850879"/>
            </a:xfrm>
            <a:prstGeom prst="roundRect">
              <a:avLst/>
            </a:prstGeom>
            <a:gradFill>
              <a:gsLst>
                <a:gs pos="0">
                  <a:srgbClr val="019CDE"/>
                </a:gs>
                <a:gs pos="75000">
                  <a:srgbClr val="6CB48E"/>
                </a:gs>
                <a:gs pos="100000">
                  <a:srgbClr val="49A13D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78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1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7" name="Picture 1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708" y="1848451"/>
              <a:ext cx="541068" cy="45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5" name="object 35"/>
          <p:cNvSpPr txBox="1">
            <a:spLocks noChangeArrowheads="1"/>
          </p:cNvSpPr>
          <p:nvPr/>
        </p:nvSpPr>
        <p:spPr bwMode="auto">
          <a:xfrm>
            <a:off x="4978816" y="2944222"/>
            <a:ext cx="1047069" cy="4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892" rIns="0" bIns="0" anchor="ctr">
            <a:spAutoFit/>
          </a:bodyPr>
          <a:lstStyle>
            <a:lvl1pPr marL="4763"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Roboto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Roboto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9pPr>
          </a:lstStyle>
          <a:p>
            <a:pPr marL="5061" marR="0" lvl="0" indent="0" algn="l" defTabSz="726978" rtl="0" eaLnBrk="1" fontAlgn="base" latinLnBrk="0" hangingPunct="1">
              <a:lnSpc>
                <a:spcPct val="100000"/>
              </a:lnSpc>
              <a:spcBef>
                <a:spcPts val="5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Изменение</a:t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глюкозы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89237" y="2024129"/>
            <a:ext cx="836870" cy="850879"/>
            <a:chOff x="5791689" y="1668780"/>
            <a:chExt cx="836870" cy="850879"/>
          </a:xfrm>
        </p:grpSpPr>
        <p:sp>
          <p:nvSpPr>
            <p:cNvPr id="79" name="Rounded Rectangle 78"/>
            <p:cNvSpPr/>
            <p:nvPr/>
          </p:nvSpPr>
          <p:spPr>
            <a:xfrm>
              <a:off x="5791689" y="1668780"/>
              <a:ext cx="836870" cy="850879"/>
            </a:xfrm>
            <a:prstGeom prst="roundRect">
              <a:avLst/>
            </a:prstGeom>
            <a:gradFill>
              <a:gsLst>
                <a:gs pos="0">
                  <a:srgbClr val="019CDE"/>
                </a:gs>
                <a:gs pos="75000">
                  <a:srgbClr val="6CB48E"/>
                </a:gs>
                <a:gs pos="100000">
                  <a:srgbClr val="49A13D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78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1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9" name="Picture 19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071" y="1857349"/>
              <a:ext cx="439101" cy="44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2" name="object 19">
            <a:extLst>
              <a:ext uri="{FF2B5EF4-FFF2-40B4-BE49-F238E27FC236}">
                <a16:creationId xmlns:a16="http://schemas.microsoft.com/office/drawing/2014/main" id="{659C9623-1F8E-410D-AFB9-29FF4DD4B321}"/>
              </a:ext>
            </a:extLst>
          </p:cNvPr>
          <p:cNvSpPr/>
          <p:nvPr/>
        </p:nvSpPr>
        <p:spPr bwMode="auto">
          <a:xfrm flipH="1">
            <a:off x="9409759" y="4971867"/>
            <a:ext cx="248730" cy="248730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/>
          <a:lstStyle/>
          <a:p>
            <a:pPr marL="0" marR="0" lvl="0" indent="0" algn="l" defTabSz="728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3" name="object 21">
            <a:extLst>
              <a:ext uri="{FF2B5EF4-FFF2-40B4-BE49-F238E27FC236}">
                <a16:creationId xmlns:a16="http://schemas.microsoft.com/office/drawing/2014/main" id="{5D617466-12BD-41BB-8B0D-0D2E8B6F7ECC}"/>
              </a:ext>
            </a:extLst>
          </p:cNvPr>
          <p:cNvSpPr/>
          <p:nvPr/>
        </p:nvSpPr>
        <p:spPr bwMode="auto">
          <a:xfrm flipH="1">
            <a:off x="9480560" y="5118997"/>
            <a:ext cx="115714" cy="46286"/>
          </a:xfrm>
          <a:custGeom>
            <a:avLst/>
            <a:gdLst/>
            <a:ahLst/>
            <a:cxnLst/>
            <a:rect l="l" t="t" r="r" b="b"/>
            <a:pathLst>
              <a:path w="262254" h="104140">
                <a:moveTo>
                  <a:pt x="43768" y="261"/>
                </a:moveTo>
                <a:lnTo>
                  <a:pt x="39998" y="2879"/>
                </a:lnTo>
                <a:lnTo>
                  <a:pt x="36857" y="4942"/>
                </a:lnTo>
                <a:lnTo>
                  <a:pt x="0" y="31957"/>
                </a:lnTo>
                <a:lnTo>
                  <a:pt x="27576" y="63786"/>
                </a:lnTo>
                <a:lnTo>
                  <a:pt x="59225" y="86520"/>
                </a:lnTo>
                <a:lnTo>
                  <a:pt x="95136" y="99902"/>
                </a:lnTo>
                <a:lnTo>
                  <a:pt x="135493" y="103672"/>
                </a:lnTo>
                <a:lnTo>
                  <a:pt x="173190" y="98251"/>
                </a:lnTo>
                <a:lnTo>
                  <a:pt x="206656" y="84286"/>
                </a:lnTo>
                <a:lnTo>
                  <a:pt x="236136" y="62094"/>
                </a:lnTo>
                <a:lnTo>
                  <a:pt x="248788" y="47296"/>
                </a:lnTo>
                <a:lnTo>
                  <a:pt x="130781" y="47296"/>
                </a:lnTo>
                <a:lnTo>
                  <a:pt x="104816" y="44328"/>
                </a:lnTo>
                <a:lnTo>
                  <a:pt x="81699" y="35453"/>
                </a:lnTo>
                <a:lnTo>
                  <a:pt x="61357" y="20727"/>
                </a:lnTo>
                <a:lnTo>
                  <a:pt x="43768" y="261"/>
                </a:lnTo>
                <a:close/>
              </a:path>
              <a:path w="262254" h="104140">
                <a:moveTo>
                  <a:pt x="218213" y="0"/>
                </a:moveTo>
                <a:lnTo>
                  <a:pt x="200454" y="20741"/>
                </a:lnTo>
                <a:lnTo>
                  <a:pt x="180033" y="35498"/>
                </a:lnTo>
                <a:lnTo>
                  <a:pt x="156826" y="44344"/>
                </a:lnTo>
                <a:lnTo>
                  <a:pt x="130781" y="47296"/>
                </a:lnTo>
                <a:lnTo>
                  <a:pt x="248788" y="47296"/>
                </a:lnTo>
                <a:lnTo>
                  <a:pt x="261876" y="31988"/>
                </a:lnTo>
                <a:lnTo>
                  <a:pt x="218213" y="0"/>
                </a:lnTo>
                <a:close/>
              </a:path>
            </a:pathLst>
          </a:custGeom>
          <a:solidFill>
            <a:srgbClr val="009CDE"/>
          </a:solidFill>
        </p:spPr>
        <p:txBody>
          <a:bodyPr lIns="0" tIns="0" rIns="0" bIns="0"/>
          <a:lstStyle/>
          <a:p>
            <a:pPr marL="0" marR="0" lvl="0" indent="0" algn="l" defTabSz="728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5" name="object 23">
            <a:extLst>
              <a:ext uri="{FF2B5EF4-FFF2-40B4-BE49-F238E27FC236}">
                <a16:creationId xmlns:a16="http://schemas.microsoft.com/office/drawing/2014/main" id="{304DC94E-47E2-4587-9572-3D50779FF5A1}"/>
              </a:ext>
            </a:extLst>
          </p:cNvPr>
          <p:cNvSpPr/>
          <p:nvPr/>
        </p:nvSpPr>
        <p:spPr bwMode="auto">
          <a:xfrm flipH="1">
            <a:off x="9549655" y="5046531"/>
            <a:ext cx="46286" cy="46286"/>
          </a:xfrm>
          <a:prstGeom prst="ellipse">
            <a:avLst/>
          </a:prstGeom>
          <a:solidFill>
            <a:srgbClr val="009CDE"/>
          </a:solidFill>
        </p:spPr>
        <p:txBody>
          <a:bodyPr lIns="0" tIns="0" rIns="0" bIns="0"/>
          <a:lstStyle/>
          <a:p>
            <a:pPr marL="0" marR="0" lvl="0" indent="0" algn="l" defTabSz="728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6" name="object 24">
            <a:extLst>
              <a:ext uri="{FF2B5EF4-FFF2-40B4-BE49-F238E27FC236}">
                <a16:creationId xmlns:a16="http://schemas.microsoft.com/office/drawing/2014/main" id="{17416B68-E4E6-40A2-822E-47E2F1189607}"/>
              </a:ext>
            </a:extLst>
          </p:cNvPr>
          <p:cNvSpPr/>
          <p:nvPr/>
        </p:nvSpPr>
        <p:spPr bwMode="auto">
          <a:xfrm flipH="1">
            <a:off x="9482189" y="5046531"/>
            <a:ext cx="46286" cy="46286"/>
          </a:xfrm>
          <a:prstGeom prst="ellipse">
            <a:avLst/>
          </a:prstGeom>
          <a:solidFill>
            <a:srgbClr val="009CDE"/>
          </a:solidFill>
        </p:spPr>
        <p:txBody>
          <a:bodyPr lIns="0" tIns="0" rIns="0" bIns="0"/>
          <a:lstStyle/>
          <a:p>
            <a:pPr marL="0" marR="0" lvl="0" indent="0" algn="l" defTabSz="728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7" name="object 13"/>
          <p:cNvSpPr txBox="1">
            <a:spLocks noChangeArrowheads="1"/>
          </p:cNvSpPr>
          <p:nvPr/>
        </p:nvSpPr>
        <p:spPr bwMode="auto">
          <a:xfrm flipH="1">
            <a:off x="9891729" y="4879760"/>
            <a:ext cx="1390820" cy="45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9349" rIns="0" bIns="0" anchor="ctr"/>
          <a:lstStyle>
            <a:lvl1pPr marL="17463" indent="-17463" defTabSz="13335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335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335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335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335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3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3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3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3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554" marR="0" lvl="0" indent="-18554" algn="l" defTabSz="141684" rtl="0" eaLnBrk="1" fontAlgn="base" latinLnBrk="0" hangingPunct="1">
              <a:lnSpc>
                <a:spcPct val="90000"/>
              </a:lnSpc>
              <a:spcBef>
                <a:spcPts val="22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Noto Sans Mono CJK JP Regular"/>
              </a:rPr>
              <a:t>Эмоциональное</a:t>
            </a:r>
            <a:br>
              <a:rPr kumimoji="0" lang="ru-RU" altLang="ru-RU" sz="11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Noto Sans Mono CJK JP Regular"/>
              </a:rPr>
            </a:br>
            <a:r>
              <a:rPr kumimoji="0" lang="ru-RU" altLang="ru-RU" sz="11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Noto Sans Mono CJK JP Regular"/>
              </a:rPr>
              <a:t>напряжение</a:t>
            </a:r>
          </a:p>
        </p:txBody>
      </p:sp>
      <p:sp>
        <p:nvSpPr>
          <p:cNvPr id="388" name="object 11"/>
          <p:cNvSpPr txBox="1">
            <a:spLocks noChangeArrowheads="1"/>
          </p:cNvSpPr>
          <p:nvPr/>
        </p:nvSpPr>
        <p:spPr bwMode="auto">
          <a:xfrm flipH="1">
            <a:off x="6548366" y="4093419"/>
            <a:ext cx="685363" cy="4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879" rIns="0" bIns="0" anchor="ctr"/>
          <a:lstStyle>
            <a:lvl1pPr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Roboto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Roboto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9pPr>
          </a:lstStyle>
          <a:p>
            <a:pPr marL="0" marR="0" lvl="0" indent="0" algn="l" defTabSz="726978" rtl="0" eaLnBrk="1" fontAlgn="base" latinLnBrk="0" hangingPunct="1">
              <a:lnSpc>
                <a:spcPct val="90000"/>
              </a:lnSpc>
              <a:spcBef>
                <a:spcPts val="25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Качество </a:t>
            </a:r>
            <a:br>
              <a:rPr kumimoji="0" lang="ru-RU" altLang="ru-RU" sz="11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</a:br>
            <a:r>
              <a:rPr kumimoji="0" lang="ru-RU" altLang="ru-RU" sz="11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сна</a:t>
            </a:r>
          </a:p>
        </p:txBody>
      </p:sp>
      <p:sp>
        <p:nvSpPr>
          <p:cNvPr id="389" name="object 26">
            <a:extLst>
              <a:ext uri="{FF2B5EF4-FFF2-40B4-BE49-F238E27FC236}">
                <a16:creationId xmlns:a16="http://schemas.microsoft.com/office/drawing/2014/main" id="{01948C7D-4EEE-45E1-829C-D4595225E78E}"/>
              </a:ext>
            </a:extLst>
          </p:cNvPr>
          <p:cNvSpPr/>
          <p:nvPr/>
        </p:nvSpPr>
        <p:spPr bwMode="auto">
          <a:xfrm>
            <a:off x="6115003" y="4204683"/>
            <a:ext cx="182403" cy="221784"/>
          </a:xfrm>
          <a:custGeom>
            <a:avLst/>
            <a:gdLst/>
            <a:ahLst/>
            <a:cxnLst/>
            <a:rect l="l" t="t" r="r" b="b"/>
            <a:pathLst>
              <a:path w="478790" h="584200">
                <a:moveTo>
                  <a:pt x="302043" y="0"/>
                </a:moveTo>
                <a:lnTo>
                  <a:pt x="253055" y="3822"/>
                </a:lnTo>
                <a:lnTo>
                  <a:pt x="206583" y="14890"/>
                </a:lnTo>
                <a:lnTo>
                  <a:pt x="163247" y="32601"/>
                </a:lnTo>
                <a:lnTo>
                  <a:pt x="123670" y="56354"/>
                </a:lnTo>
                <a:lnTo>
                  <a:pt x="88475" y="85548"/>
                </a:lnTo>
                <a:lnTo>
                  <a:pt x="58283" y="119581"/>
                </a:lnTo>
                <a:lnTo>
                  <a:pt x="33717" y="157851"/>
                </a:lnTo>
                <a:lnTo>
                  <a:pt x="15400" y="199758"/>
                </a:lnTo>
                <a:lnTo>
                  <a:pt x="3953" y="244699"/>
                </a:lnTo>
                <a:lnTo>
                  <a:pt x="0" y="292074"/>
                </a:lnTo>
                <a:lnTo>
                  <a:pt x="3953" y="339452"/>
                </a:lnTo>
                <a:lnTo>
                  <a:pt x="15400" y="384396"/>
                </a:lnTo>
                <a:lnTo>
                  <a:pt x="33717" y="426304"/>
                </a:lnTo>
                <a:lnTo>
                  <a:pt x="58283" y="464576"/>
                </a:lnTo>
                <a:lnTo>
                  <a:pt x="88475" y="498610"/>
                </a:lnTo>
                <a:lnTo>
                  <a:pt x="123670" y="527804"/>
                </a:lnTo>
                <a:lnTo>
                  <a:pt x="163247" y="551558"/>
                </a:lnTo>
                <a:lnTo>
                  <a:pt x="206583" y="569269"/>
                </a:lnTo>
                <a:lnTo>
                  <a:pt x="253055" y="580337"/>
                </a:lnTo>
                <a:lnTo>
                  <a:pt x="302043" y="584160"/>
                </a:lnTo>
                <a:lnTo>
                  <a:pt x="350379" y="580403"/>
                </a:lnTo>
                <a:lnTo>
                  <a:pt x="396235" y="569545"/>
                </a:lnTo>
                <a:lnTo>
                  <a:pt x="439046" y="552204"/>
                </a:lnTo>
                <a:lnTo>
                  <a:pt x="478247" y="528999"/>
                </a:lnTo>
                <a:lnTo>
                  <a:pt x="442504" y="499813"/>
                </a:lnTo>
                <a:lnTo>
                  <a:pt x="411800" y="465701"/>
                </a:lnTo>
                <a:lnTo>
                  <a:pt x="386787" y="427268"/>
                </a:lnTo>
                <a:lnTo>
                  <a:pt x="368115" y="385117"/>
                </a:lnTo>
                <a:lnTo>
                  <a:pt x="356435" y="339851"/>
                </a:lnTo>
                <a:lnTo>
                  <a:pt x="352397" y="292074"/>
                </a:lnTo>
                <a:lnTo>
                  <a:pt x="356435" y="244307"/>
                </a:lnTo>
                <a:lnTo>
                  <a:pt x="368115" y="199049"/>
                </a:lnTo>
                <a:lnTo>
                  <a:pt x="386787" y="156902"/>
                </a:lnTo>
                <a:lnTo>
                  <a:pt x="411800" y="118469"/>
                </a:lnTo>
                <a:lnTo>
                  <a:pt x="442504" y="84355"/>
                </a:lnTo>
                <a:lnTo>
                  <a:pt x="478247" y="55160"/>
                </a:lnTo>
                <a:lnTo>
                  <a:pt x="439046" y="31955"/>
                </a:lnTo>
                <a:lnTo>
                  <a:pt x="396235" y="14614"/>
                </a:lnTo>
                <a:lnTo>
                  <a:pt x="350379" y="3756"/>
                </a:lnTo>
                <a:lnTo>
                  <a:pt x="3020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marL="0" marR="0" lvl="0" indent="0" algn="l" defTabSz="728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0" name="Равнобедренный треугольник 49"/>
          <p:cNvSpPr/>
          <p:nvPr/>
        </p:nvSpPr>
        <p:spPr bwMode="auto">
          <a:xfrm>
            <a:off x="6117930" y="4946799"/>
            <a:ext cx="217639" cy="265312"/>
          </a:xfrm>
          <a:custGeom>
            <a:avLst/>
            <a:gdLst>
              <a:gd name="connsiteX0" fmla="*/ 0 w 292894"/>
              <a:gd name="connsiteY0" fmla="*/ 297667 h 297667"/>
              <a:gd name="connsiteX1" fmla="*/ 146447 w 292894"/>
              <a:gd name="connsiteY1" fmla="*/ 0 h 297667"/>
              <a:gd name="connsiteX2" fmla="*/ 292894 w 292894"/>
              <a:gd name="connsiteY2" fmla="*/ 297667 h 297667"/>
              <a:gd name="connsiteX3" fmla="*/ 0 w 292894"/>
              <a:gd name="connsiteY3" fmla="*/ 297667 h 297667"/>
              <a:gd name="connsiteX0" fmla="*/ 0 w 292894"/>
              <a:gd name="connsiteY0" fmla="*/ 297667 h 297667"/>
              <a:gd name="connsiteX1" fmla="*/ 69056 w 292894"/>
              <a:gd name="connsiteY1" fmla="*/ 159787 h 297667"/>
              <a:gd name="connsiteX2" fmla="*/ 146447 w 292894"/>
              <a:gd name="connsiteY2" fmla="*/ 0 h 297667"/>
              <a:gd name="connsiteX3" fmla="*/ 292894 w 292894"/>
              <a:gd name="connsiteY3" fmla="*/ 297667 h 297667"/>
              <a:gd name="connsiteX4" fmla="*/ 0 w 292894"/>
              <a:gd name="connsiteY4" fmla="*/ 297667 h 297667"/>
              <a:gd name="connsiteX0" fmla="*/ 4763 w 297657"/>
              <a:gd name="connsiteY0" fmla="*/ 297667 h 297667"/>
              <a:gd name="connsiteX1" fmla="*/ 0 w 297657"/>
              <a:gd name="connsiteY1" fmla="*/ 135975 h 297667"/>
              <a:gd name="connsiteX2" fmla="*/ 151210 w 297657"/>
              <a:gd name="connsiteY2" fmla="*/ 0 h 297667"/>
              <a:gd name="connsiteX3" fmla="*/ 297657 w 297657"/>
              <a:gd name="connsiteY3" fmla="*/ 297667 h 297667"/>
              <a:gd name="connsiteX4" fmla="*/ 4763 w 297657"/>
              <a:gd name="connsiteY4" fmla="*/ 297667 h 297667"/>
              <a:gd name="connsiteX0" fmla="*/ 30439 w 323333"/>
              <a:gd name="connsiteY0" fmla="*/ 301753 h 301753"/>
              <a:gd name="connsiteX1" fmla="*/ 25676 w 323333"/>
              <a:gd name="connsiteY1" fmla="*/ 140061 h 301753"/>
              <a:gd name="connsiteX2" fmla="*/ 176886 w 323333"/>
              <a:gd name="connsiteY2" fmla="*/ 4086 h 301753"/>
              <a:gd name="connsiteX3" fmla="*/ 323333 w 323333"/>
              <a:gd name="connsiteY3" fmla="*/ 301753 h 301753"/>
              <a:gd name="connsiteX4" fmla="*/ 30439 w 323333"/>
              <a:gd name="connsiteY4" fmla="*/ 301753 h 301753"/>
              <a:gd name="connsiteX0" fmla="*/ 29398 w 322292"/>
              <a:gd name="connsiteY0" fmla="*/ 325040 h 325040"/>
              <a:gd name="connsiteX1" fmla="*/ 24635 w 322292"/>
              <a:gd name="connsiteY1" fmla="*/ 163348 h 325040"/>
              <a:gd name="connsiteX2" fmla="*/ 156795 w 322292"/>
              <a:gd name="connsiteY2" fmla="*/ 3560 h 325040"/>
              <a:gd name="connsiteX3" fmla="*/ 322292 w 322292"/>
              <a:gd name="connsiteY3" fmla="*/ 325040 h 325040"/>
              <a:gd name="connsiteX4" fmla="*/ 29398 w 322292"/>
              <a:gd name="connsiteY4" fmla="*/ 325040 h 325040"/>
              <a:gd name="connsiteX0" fmla="*/ 29398 w 322292"/>
              <a:gd name="connsiteY0" fmla="*/ 321480 h 321480"/>
              <a:gd name="connsiteX1" fmla="*/ 24635 w 322292"/>
              <a:gd name="connsiteY1" fmla="*/ 159788 h 321480"/>
              <a:gd name="connsiteX2" fmla="*/ 156795 w 322292"/>
              <a:gd name="connsiteY2" fmla="*/ 0 h 321480"/>
              <a:gd name="connsiteX3" fmla="*/ 322292 w 322292"/>
              <a:gd name="connsiteY3" fmla="*/ 321480 h 321480"/>
              <a:gd name="connsiteX4" fmla="*/ 29398 w 322292"/>
              <a:gd name="connsiteY4" fmla="*/ 321480 h 321480"/>
              <a:gd name="connsiteX0" fmla="*/ 29398 w 322292"/>
              <a:gd name="connsiteY0" fmla="*/ 321480 h 321480"/>
              <a:gd name="connsiteX1" fmla="*/ 24635 w 322292"/>
              <a:gd name="connsiteY1" fmla="*/ 159788 h 321480"/>
              <a:gd name="connsiteX2" fmla="*/ 156795 w 322292"/>
              <a:gd name="connsiteY2" fmla="*/ 0 h 321480"/>
              <a:gd name="connsiteX3" fmla="*/ 322292 w 322292"/>
              <a:gd name="connsiteY3" fmla="*/ 321480 h 321480"/>
              <a:gd name="connsiteX4" fmla="*/ 29398 w 322292"/>
              <a:gd name="connsiteY4" fmla="*/ 321480 h 321480"/>
              <a:gd name="connsiteX0" fmla="*/ 29398 w 322292"/>
              <a:gd name="connsiteY0" fmla="*/ 321480 h 321480"/>
              <a:gd name="connsiteX1" fmla="*/ 24635 w 322292"/>
              <a:gd name="connsiteY1" fmla="*/ 159788 h 321480"/>
              <a:gd name="connsiteX2" fmla="*/ 156795 w 322292"/>
              <a:gd name="connsiteY2" fmla="*/ 0 h 321480"/>
              <a:gd name="connsiteX3" fmla="*/ 322292 w 322292"/>
              <a:gd name="connsiteY3" fmla="*/ 321480 h 321480"/>
              <a:gd name="connsiteX4" fmla="*/ 146079 w 322292"/>
              <a:gd name="connsiteY4" fmla="*/ 274087 h 321480"/>
              <a:gd name="connsiteX5" fmla="*/ 29398 w 322292"/>
              <a:gd name="connsiteY5" fmla="*/ 321480 h 321480"/>
              <a:gd name="connsiteX0" fmla="*/ 86617 w 298549"/>
              <a:gd name="connsiteY0" fmla="*/ 273855 h 321480"/>
              <a:gd name="connsiteX1" fmla="*/ 892 w 298549"/>
              <a:gd name="connsiteY1" fmla="*/ 159788 h 321480"/>
              <a:gd name="connsiteX2" fmla="*/ 133052 w 298549"/>
              <a:gd name="connsiteY2" fmla="*/ 0 h 321480"/>
              <a:gd name="connsiteX3" fmla="*/ 298549 w 298549"/>
              <a:gd name="connsiteY3" fmla="*/ 321480 h 321480"/>
              <a:gd name="connsiteX4" fmla="*/ 122336 w 298549"/>
              <a:gd name="connsiteY4" fmla="*/ 274087 h 321480"/>
              <a:gd name="connsiteX5" fmla="*/ 86617 w 298549"/>
              <a:gd name="connsiteY5" fmla="*/ 273855 h 321480"/>
              <a:gd name="connsiteX0" fmla="*/ 73308 w 299527"/>
              <a:gd name="connsiteY0" fmla="*/ 323861 h 323861"/>
              <a:gd name="connsiteX1" fmla="*/ 1870 w 299527"/>
              <a:gd name="connsiteY1" fmla="*/ 159788 h 323861"/>
              <a:gd name="connsiteX2" fmla="*/ 134030 w 299527"/>
              <a:gd name="connsiteY2" fmla="*/ 0 h 323861"/>
              <a:gd name="connsiteX3" fmla="*/ 299527 w 299527"/>
              <a:gd name="connsiteY3" fmla="*/ 321480 h 323861"/>
              <a:gd name="connsiteX4" fmla="*/ 123314 w 299527"/>
              <a:gd name="connsiteY4" fmla="*/ 274087 h 323861"/>
              <a:gd name="connsiteX5" fmla="*/ 73308 w 299527"/>
              <a:gd name="connsiteY5" fmla="*/ 323861 h 323861"/>
              <a:gd name="connsiteX0" fmla="*/ 74966 w 301185"/>
              <a:gd name="connsiteY0" fmla="*/ 323861 h 323861"/>
              <a:gd name="connsiteX1" fmla="*/ 3528 w 301185"/>
              <a:gd name="connsiteY1" fmla="*/ 159788 h 323861"/>
              <a:gd name="connsiteX2" fmla="*/ 135688 w 301185"/>
              <a:gd name="connsiteY2" fmla="*/ 0 h 323861"/>
              <a:gd name="connsiteX3" fmla="*/ 301185 w 301185"/>
              <a:gd name="connsiteY3" fmla="*/ 321480 h 323861"/>
              <a:gd name="connsiteX4" fmla="*/ 124972 w 301185"/>
              <a:gd name="connsiteY4" fmla="*/ 274087 h 323861"/>
              <a:gd name="connsiteX5" fmla="*/ 74966 w 301185"/>
              <a:gd name="connsiteY5" fmla="*/ 323861 h 323861"/>
              <a:gd name="connsiteX0" fmla="*/ 74966 w 301185"/>
              <a:gd name="connsiteY0" fmla="*/ 323861 h 331146"/>
              <a:gd name="connsiteX1" fmla="*/ 3528 w 301185"/>
              <a:gd name="connsiteY1" fmla="*/ 159788 h 331146"/>
              <a:gd name="connsiteX2" fmla="*/ 135688 w 301185"/>
              <a:gd name="connsiteY2" fmla="*/ 0 h 331146"/>
              <a:gd name="connsiteX3" fmla="*/ 301185 w 301185"/>
              <a:gd name="connsiteY3" fmla="*/ 321480 h 331146"/>
              <a:gd name="connsiteX4" fmla="*/ 117828 w 301185"/>
              <a:gd name="connsiteY4" fmla="*/ 226462 h 331146"/>
              <a:gd name="connsiteX5" fmla="*/ 124972 w 301185"/>
              <a:gd name="connsiteY5" fmla="*/ 274087 h 331146"/>
              <a:gd name="connsiteX6" fmla="*/ 74966 w 301185"/>
              <a:gd name="connsiteY6" fmla="*/ 323861 h 331146"/>
              <a:gd name="connsiteX0" fmla="*/ 74966 w 301185"/>
              <a:gd name="connsiteY0" fmla="*/ 323861 h 358419"/>
              <a:gd name="connsiteX1" fmla="*/ 3528 w 301185"/>
              <a:gd name="connsiteY1" fmla="*/ 159788 h 358419"/>
              <a:gd name="connsiteX2" fmla="*/ 135688 w 301185"/>
              <a:gd name="connsiteY2" fmla="*/ 0 h 358419"/>
              <a:gd name="connsiteX3" fmla="*/ 301185 w 301185"/>
              <a:gd name="connsiteY3" fmla="*/ 321480 h 358419"/>
              <a:gd name="connsiteX4" fmla="*/ 160691 w 301185"/>
              <a:gd name="connsiteY4" fmla="*/ 350286 h 358419"/>
              <a:gd name="connsiteX5" fmla="*/ 117828 w 301185"/>
              <a:gd name="connsiteY5" fmla="*/ 226462 h 358419"/>
              <a:gd name="connsiteX6" fmla="*/ 124972 w 301185"/>
              <a:gd name="connsiteY6" fmla="*/ 274087 h 358419"/>
              <a:gd name="connsiteX7" fmla="*/ 74966 w 301185"/>
              <a:gd name="connsiteY7" fmla="*/ 323861 h 358419"/>
              <a:gd name="connsiteX0" fmla="*/ 74966 w 301185"/>
              <a:gd name="connsiteY0" fmla="*/ 323861 h 358419"/>
              <a:gd name="connsiteX1" fmla="*/ 3528 w 301185"/>
              <a:gd name="connsiteY1" fmla="*/ 159788 h 358419"/>
              <a:gd name="connsiteX2" fmla="*/ 135688 w 301185"/>
              <a:gd name="connsiteY2" fmla="*/ 0 h 358419"/>
              <a:gd name="connsiteX3" fmla="*/ 301185 w 301185"/>
              <a:gd name="connsiteY3" fmla="*/ 321480 h 358419"/>
              <a:gd name="connsiteX4" fmla="*/ 160691 w 301185"/>
              <a:gd name="connsiteY4" fmla="*/ 350286 h 358419"/>
              <a:gd name="connsiteX5" fmla="*/ 222603 w 301185"/>
              <a:gd name="connsiteY5" fmla="*/ 309806 h 358419"/>
              <a:gd name="connsiteX6" fmla="*/ 124972 w 301185"/>
              <a:gd name="connsiteY6" fmla="*/ 274087 h 358419"/>
              <a:gd name="connsiteX7" fmla="*/ 74966 w 301185"/>
              <a:gd name="connsiteY7" fmla="*/ 323861 h 358419"/>
              <a:gd name="connsiteX0" fmla="*/ 74966 w 301185"/>
              <a:gd name="connsiteY0" fmla="*/ 323861 h 358419"/>
              <a:gd name="connsiteX1" fmla="*/ 3528 w 301185"/>
              <a:gd name="connsiteY1" fmla="*/ 159788 h 358419"/>
              <a:gd name="connsiteX2" fmla="*/ 135688 w 301185"/>
              <a:gd name="connsiteY2" fmla="*/ 0 h 358419"/>
              <a:gd name="connsiteX3" fmla="*/ 301185 w 301185"/>
              <a:gd name="connsiteY3" fmla="*/ 321480 h 358419"/>
              <a:gd name="connsiteX4" fmla="*/ 160691 w 301185"/>
              <a:gd name="connsiteY4" fmla="*/ 350286 h 358419"/>
              <a:gd name="connsiteX5" fmla="*/ 222603 w 301185"/>
              <a:gd name="connsiteY5" fmla="*/ 309806 h 358419"/>
              <a:gd name="connsiteX6" fmla="*/ 70204 w 301185"/>
              <a:gd name="connsiteY6" fmla="*/ 207412 h 358419"/>
              <a:gd name="connsiteX7" fmla="*/ 74966 w 301185"/>
              <a:gd name="connsiteY7" fmla="*/ 323861 h 358419"/>
              <a:gd name="connsiteX0" fmla="*/ 74966 w 301185"/>
              <a:gd name="connsiteY0" fmla="*/ 323861 h 358419"/>
              <a:gd name="connsiteX1" fmla="*/ 3528 w 301185"/>
              <a:gd name="connsiteY1" fmla="*/ 159788 h 358419"/>
              <a:gd name="connsiteX2" fmla="*/ 135688 w 301185"/>
              <a:gd name="connsiteY2" fmla="*/ 0 h 358419"/>
              <a:gd name="connsiteX3" fmla="*/ 301185 w 301185"/>
              <a:gd name="connsiteY3" fmla="*/ 321480 h 358419"/>
              <a:gd name="connsiteX4" fmla="*/ 160691 w 301185"/>
              <a:gd name="connsiteY4" fmla="*/ 350286 h 358419"/>
              <a:gd name="connsiteX5" fmla="*/ 222603 w 301185"/>
              <a:gd name="connsiteY5" fmla="*/ 309806 h 358419"/>
              <a:gd name="connsiteX6" fmla="*/ 91635 w 301185"/>
              <a:gd name="connsiteY6" fmla="*/ 243130 h 358419"/>
              <a:gd name="connsiteX7" fmla="*/ 74966 w 301185"/>
              <a:gd name="connsiteY7" fmla="*/ 323861 h 358419"/>
              <a:gd name="connsiteX0" fmla="*/ 74966 w 301185"/>
              <a:gd name="connsiteY0" fmla="*/ 323861 h 358419"/>
              <a:gd name="connsiteX1" fmla="*/ 3528 w 301185"/>
              <a:gd name="connsiteY1" fmla="*/ 159788 h 358419"/>
              <a:gd name="connsiteX2" fmla="*/ 135688 w 301185"/>
              <a:gd name="connsiteY2" fmla="*/ 0 h 358419"/>
              <a:gd name="connsiteX3" fmla="*/ 301185 w 301185"/>
              <a:gd name="connsiteY3" fmla="*/ 321480 h 358419"/>
              <a:gd name="connsiteX4" fmla="*/ 160691 w 301185"/>
              <a:gd name="connsiteY4" fmla="*/ 350286 h 358419"/>
              <a:gd name="connsiteX5" fmla="*/ 222603 w 301185"/>
              <a:gd name="connsiteY5" fmla="*/ 309806 h 358419"/>
              <a:gd name="connsiteX6" fmla="*/ 91635 w 301185"/>
              <a:gd name="connsiteY6" fmla="*/ 243130 h 358419"/>
              <a:gd name="connsiteX7" fmla="*/ 74966 w 301185"/>
              <a:gd name="connsiteY7" fmla="*/ 323861 h 358419"/>
              <a:gd name="connsiteX0" fmla="*/ 74966 w 306235"/>
              <a:gd name="connsiteY0" fmla="*/ 323861 h 369971"/>
              <a:gd name="connsiteX1" fmla="*/ 3528 w 306235"/>
              <a:gd name="connsiteY1" fmla="*/ 159788 h 369971"/>
              <a:gd name="connsiteX2" fmla="*/ 135688 w 306235"/>
              <a:gd name="connsiteY2" fmla="*/ 0 h 369971"/>
              <a:gd name="connsiteX3" fmla="*/ 301185 w 306235"/>
              <a:gd name="connsiteY3" fmla="*/ 321480 h 369971"/>
              <a:gd name="connsiteX4" fmla="*/ 289279 w 306235"/>
              <a:gd name="connsiteY4" fmla="*/ 364574 h 369971"/>
              <a:gd name="connsiteX5" fmla="*/ 222603 w 306235"/>
              <a:gd name="connsiteY5" fmla="*/ 309806 h 369971"/>
              <a:gd name="connsiteX6" fmla="*/ 91635 w 306235"/>
              <a:gd name="connsiteY6" fmla="*/ 243130 h 369971"/>
              <a:gd name="connsiteX7" fmla="*/ 74966 w 306235"/>
              <a:gd name="connsiteY7" fmla="*/ 323861 h 369971"/>
              <a:gd name="connsiteX0" fmla="*/ 74966 w 306235"/>
              <a:gd name="connsiteY0" fmla="*/ 323861 h 369971"/>
              <a:gd name="connsiteX1" fmla="*/ 3528 w 306235"/>
              <a:gd name="connsiteY1" fmla="*/ 159788 h 369971"/>
              <a:gd name="connsiteX2" fmla="*/ 135688 w 306235"/>
              <a:gd name="connsiteY2" fmla="*/ 0 h 369971"/>
              <a:gd name="connsiteX3" fmla="*/ 301185 w 306235"/>
              <a:gd name="connsiteY3" fmla="*/ 321480 h 369971"/>
              <a:gd name="connsiteX4" fmla="*/ 289279 w 306235"/>
              <a:gd name="connsiteY4" fmla="*/ 364574 h 369971"/>
              <a:gd name="connsiteX5" fmla="*/ 144022 w 306235"/>
              <a:gd name="connsiteY5" fmla="*/ 338381 h 369971"/>
              <a:gd name="connsiteX6" fmla="*/ 91635 w 306235"/>
              <a:gd name="connsiteY6" fmla="*/ 243130 h 369971"/>
              <a:gd name="connsiteX7" fmla="*/ 74966 w 306235"/>
              <a:gd name="connsiteY7" fmla="*/ 323861 h 369971"/>
              <a:gd name="connsiteX0" fmla="*/ 74966 w 306235"/>
              <a:gd name="connsiteY0" fmla="*/ 323861 h 369971"/>
              <a:gd name="connsiteX1" fmla="*/ 3528 w 306235"/>
              <a:gd name="connsiteY1" fmla="*/ 159788 h 369971"/>
              <a:gd name="connsiteX2" fmla="*/ 135688 w 306235"/>
              <a:gd name="connsiteY2" fmla="*/ 0 h 369971"/>
              <a:gd name="connsiteX3" fmla="*/ 301185 w 306235"/>
              <a:gd name="connsiteY3" fmla="*/ 321480 h 369971"/>
              <a:gd name="connsiteX4" fmla="*/ 289279 w 306235"/>
              <a:gd name="connsiteY4" fmla="*/ 364574 h 369971"/>
              <a:gd name="connsiteX5" fmla="*/ 144022 w 306235"/>
              <a:gd name="connsiteY5" fmla="*/ 338381 h 369971"/>
              <a:gd name="connsiteX6" fmla="*/ 110685 w 306235"/>
              <a:gd name="connsiteY6" fmla="*/ 297899 h 369971"/>
              <a:gd name="connsiteX7" fmla="*/ 91635 w 306235"/>
              <a:gd name="connsiteY7" fmla="*/ 243130 h 369971"/>
              <a:gd name="connsiteX8" fmla="*/ 74966 w 306235"/>
              <a:gd name="connsiteY8" fmla="*/ 323861 h 369971"/>
              <a:gd name="connsiteX0" fmla="*/ 74966 w 293592"/>
              <a:gd name="connsiteY0" fmla="*/ 323861 h 365861"/>
              <a:gd name="connsiteX1" fmla="*/ 3528 w 293592"/>
              <a:gd name="connsiteY1" fmla="*/ 159788 h 365861"/>
              <a:gd name="connsiteX2" fmla="*/ 135688 w 293592"/>
              <a:gd name="connsiteY2" fmla="*/ 0 h 365861"/>
              <a:gd name="connsiteX3" fmla="*/ 179741 w 293592"/>
              <a:gd name="connsiteY3" fmla="*/ 207180 h 365861"/>
              <a:gd name="connsiteX4" fmla="*/ 289279 w 293592"/>
              <a:gd name="connsiteY4" fmla="*/ 364574 h 365861"/>
              <a:gd name="connsiteX5" fmla="*/ 144022 w 293592"/>
              <a:gd name="connsiteY5" fmla="*/ 338381 h 365861"/>
              <a:gd name="connsiteX6" fmla="*/ 110685 w 293592"/>
              <a:gd name="connsiteY6" fmla="*/ 297899 h 365861"/>
              <a:gd name="connsiteX7" fmla="*/ 91635 w 293592"/>
              <a:gd name="connsiteY7" fmla="*/ 243130 h 365861"/>
              <a:gd name="connsiteX8" fmla="*/ 74966 w 293592"/>
              <a:gd name="connsiteY8" fmla="*/ 323861 h 365861"/>
              <a:gd name="connsiteX0" fmla="*/ 74966 w 292505"/>
              <a:gd name="connsiteY0" fmla="*/ 323861 h 365490"/>
              <a:gd name="connsiteX1" fmla="*/ 3528 w 292505"/>
              <a:gd name="connsiteY1" fmla="*/ 159788 h 365490"/>
              <a:gd name="connsiteX2" fmla="*/ 135688 w 292505"/>
              <a:gd name="connsiteY2" fmla="*/ 0 h 365490"/>
              <a:gd name="connsiteX3" fmla="*/ 124972 w 292505"/>
              <a:gd name="connsiteY3" fmla="*/ 147649 h 365490"/>
              <a:gd name="connsiteX4" fmla="*/ 289279 w 292505"/>
              <a:gd name="connsiteY4" fmla="*/ 364574 h 365490"/>
              <a:gd name="connsiteX5" fmla="*/ 144022 w 292505"/>
              <a:gd name="connsiteY5" fmla="*/ 338381 h 365490"/>
              <a:gd name="connsiteX6" fmla="*/ 110685 w 292505"/>
              <a:gd name="connsiteY6" fmla="*/ 297899 h 365490"/>
              <a:gd name="connsiteX7" fmla="*/ 91635 w 292505"/>
              <a:gd name="connsiteY7" fmla="*/ 243130 h 365490"/>
              <a:gd name="connsiteX8" fmla="*/ 74966 w 292505"/>
              <a:gd name="connsiteY8" fmla="*/ 323861 h 365490"/>
              <a:gd name="connsiteX0" fmla="*/ 74966 w 292947"/>
              <a:gd name="connsiteY0" fmla="*/ 323861 h 365522"/>
              <a:gd name="connsiteX1" fmla="*/ 3528 w 292947"/>
              <a:gd name="connsiteY1" fmla="*/ 159788 h 365522"/>
              <a:gd name="connsiteX2" fmla="*/ 135688 w 292947"/>
              <a:gd name="connsiteY2" fmla="*/ 0 h 365522"/>
              <a:gd name="connsiteX3" fmla="*/ 151166 w 292947"/>
              <a:gd name="connsiteY3" fmla="*/ 154792 h 365522"/>
              <a:gd name="connsiteX4" fmla="*/ 289279 w 292947"/>
              <a:gd name="connsiteY4" fmla="*/ 364574 h 365522"/>
              <a:gd name="connsiteX5" fmla="*/ 144022 w 292947"/>
              <a:gd name="connsiteY5" fmla="*/ 338381 h 365522"/>
              <a:gd name="connsiteX6" fmla="*/ 110685 w 292947"/>
              <a:gd name="connsiteY6" fmla="*/ 297899 h 365522"/>
              <a:gd name="connsiteX7" fmla="*/ 91635 w 292947"/>
              <a:gd name="connsiteY7" fmla="*/ 243130 h 365522"/>
              <a:gd name="connsiteX8" fmla="*/ 74966 w 292947"/>
              <a:gd name="connsiteY8" fmla="*/ 323861 h 365522"/>
              <a:gd name="connsiteX0" fmla="*/ 74966 w 292947"/>
              <a:gd name="connsiteY0" fmla="*/ 323861 h 365522"/>
              <a:gd name="connsiteX1" fmla="*/ 3528 w 292947"/>
              <a:gd name="connsiteY1" fmla="*/ 159788 h 365522"/>
              <a:gd name="connsiteX2" fmla="*/ 135688 w 292947"/>
              <a:gd name="connsiteY2" fmla="*/ 0 h 365522"/>
              <a:gd name="connsiteX3" fmla="*/ 151166 w 292947"/>
              <a:gd name="connsiteY3" fmla="*/ 154792 h 365522"/>
              <a:gd name="connsiteX4" fmla="*/ 289279 w 292947"/>
              <a:gd name="connsiteY4" fmla="*/ 364574 h 365522"/>
              <a:gd name="connsiteX5" fmla="*/ 144022 w 292947"/>
              <a:gd name="connsiteY5" fmla="*/ 338381 h 365522"/>
              <a:gd name="connsiteX6" fmla="*/ 110685 w 292947"/>
              <a:gd name="connsiteY6" fmla="*/ 297899 h 365522"/>
              <a:gd name="connsiteX7" fmla="*/ 91635 w 292947"/>
              <a:gd name="connsiteY7" fmla="*/ 243130 h 365522"/>
              <a:gd name="connsiteX8" fmla="*/ 74966 w 292947"/>
              <a:gd name="connsiteY8" fmla="*/ 323861 h 365522"/>
              <a:gd name="connsiteX0" fmla="*/ 74966 w 292947"/>
              <a:gd name="connsiteY0" fmla="*/ 323861 h 365522"/>
              <a:gd name="connsiteX1" fmla="*/ 3528 w 292947"/>
              <a:gd name="connsiteY1" fmla="*/ 159788 h 365522"/>
              <a:gd name="connsiteX2" fmla="*/ 135688 w 292947"/>
              <a:gd name="connsiteY2" fmla="*/ 0 h 365522"/>
              <a:gd name="connsiteX3" fmla="*/ 151166 w 292947"/>
              <a:gd name="connsiteY3" fmla="*/ 154792 h 365522"/>
              <a:gd name="connsiteX4" fmla="*/ 289279 w 292947"/>
              <a:gd name="connsiteY4" fmla="*/ 364574 h 365522"/>
              <a:gd name="connsiteX5" fmla="*/ 144022 w 292947"/>
              <a:gd name="connsiteY5" fmla="*/ 338381 h 365522"/>
              <a:gd name="connsiteX6" fmla="*/ 110685 w 292947"/>
              <a:gd name="connsiteY6" fmla="*/ 297899 h 365522"/>
              <a:gd name="connsiteX7" fmla="*/ 91635 w 292947"/>
              <a:gd name="connsiteY7" fmla="*/ 243130 h 365522"/>
              <a:gd name="connsiteX8" fmla="*/ 74966 w 292947"/>
              <a:gd name="connsiteY8" fmla="*/ 323861 h 365522"/>
              <a:gd name="connsiteX0" fmla="*/ 74966 w 292947"/>
              <a:gd name="connsiteY0" fmla="*/ 323861 h 365522"/>
              <a:gd name="connsiteX1" fmla="*/ 3528 w 292947"/>
              <a:gd name="connsiteY1" fmla="*/ 159788 h 365522"/>
              <a:gd name="connsiteX2" fmla="*/ 135688 w 292947"/>
              <a:gd name="connsiteY2" fmla="*/ 0 h 365522"/>
              <a:gd name="connsiteX3" fmla="*/ 151166 w 292947"/>
              <a:gd name="connsiteY3" fmla="*/ 154792 h 365522"/>
              <a:gd name="connsiteX4" fmla="*/ 289279 w 292947"/>
              <a:gd name="connsiteY4" fmla="*/ 364574 h 365522"/>
              <a:gd name="connsiteX5" fmla="*/ 144022 w 292947"/>
              <a:gd name="connsiteY5" fmla="*/ 338381 h 365522"/>
              <a:gd name="connsiteX6" fmla="*/ 110685 w 292947"/>
              <a:gd name="connsiteY6" fmla="*/ 297899 h 365522"/>
              <a:gd name="connsiteX7" fmla="*/ 91635 w 292947"/>
              <a:gd name="connsiteY7" fmla="*/ 243130 h 365522"/>
              <a:gd name="connsiteX8" fmla="*/ 74966 w 292947"/>
              <a:gd name="connsiteY8" fmla="*/ 323861 h 365522"/>
              <a:gd name="connsiteX0" fmla="*/ 74966 w 219180"/>
              <a:gd name="connsiteY0" fmla="*/ 323861 h 338813"/>
              <a:gd name="connsiteX1" fmla="*/ 3528 w 219180"/>
              <a:gd name="connsiteY1" fmla="*/ 159788 h 338813"/>
              <a:gd name="connsiteX2" fmla="*/ 135688 w 219180"/>
              <a:gd name="connsiteY2" fmla="*/ 0 h 338813"/>
              <a:gd name="connsiteX3" fmla="*/ 151166 w 219180"/>
              <a:gd name="connsiteY3" fmla="*/ 154792 h 338813"/>
              <a:gd name="connsiteX4" fmla="*/ 213079 w 219180"/>
              <a:gd name="connsiteY4" fmla="*/ 95493 h 338813"/>
              <a:gd name="connsiteX5" fmla="*/ 144022 w 219180"/>
              <a:gd name="connsiteY5" fmla="*/ 338381 h 338813"/>
              <a:gd name="connsiteX6" fmla="*/ 110685 w 219180"/>
              <a:gd name="connsiteY6" fmla="*/ 297899 h 338813"/>
              <a:gd name="connsiteX7" fmla="*/ 91635 w 219180"/>
              <a:gd name="connsiteY7" fmla="*/ 243130 h 338813"/>
              <a:gd name="connsiteX8" fmla="*/ 74966 w 219180"/>
              <a:gd name="connsiteY8" fmla="*/ 323861 h 338813"/>
              <a:gd name="connsiteX0" fmla="*/ 74966 w 213079"/>
              <a:gd name="connsiteY0" fmla="*/ 323861 h 338813"/>
              <a:gd name="connsiteX1" fmla="*/ 3528 w 213079"/>
              <a:gd name="connsiteY1" fmla="*/ 159788 h 338813"/>
              <a:gd name="connsiteX2" fmla="*/ 135688 w 213079"/>
              <a:gd name="connsiteY2" fmla="*/ 0 h 338813"/>
              <a:gd name="connsiteX3" fmla="*/ 151166 w 213079"/>
              <a:gd name="connsiteY3" fmla="*/ 154792 h 338813"/>
              <a:gd name="connsiteX4" fmla="*/ 213079 w 213079"/>
              <a:gd name="connsiteY4" fmla="*/ 95493 h 338813"/>
              <a:gd name="connsiteX5" fmla="*/ 144022 w 213079"/>
              <a:gd name="connsiteY5" fmla="*/ 338381 h 338813"/>
              <a:gd name="connsiteX6" fmla="*/ 110685 w 213079"/>
              <a:gd name="connsiteY6" fmla="*/ 297899 h 338813"/>
              <a:gd name="connsiteX7" fmla="*/ 91635 w 213079"/>
              <a:gd name="connsiteY7" fmla="*/ 243130 h 338813"/>
              <a:gd name="connsiteX8" fmla="*/ 74966 w 213079"/>
              <a:gd name="connsiteY8" fmla="*/ 323861 h 338813"/>
              <a:gd name="connsiteX0" fmla="*/ 74966 w 267112"/>
              <a:gd name="connsiteY0" fmla="*/ 323861 h 339465"/>
              <a:gd name="connsiteX1" fmla="*/ 3528 w 267112"/>
              <a:gd name="connsiteY1" fmla="*/ 159788 h 339465"/>
              <a:gd name="connsiteX2" fmla="*/ 135688 w 267112"/>
              <a:gd name="connsiteY2" fmla="*/ 0 h 339465"/>
              <a:gd name="connsiteX3" fmla="*/ 151166 w 267112"/>
              <a:gd name="connsiteY3" fmla="*/ 154792 h 339465"/>
              <a:gd name="connsiteX4" fmla="*/ 213079 w 267112"/>
              <a:gd name="connsiteY4" fmla="*/ 95493 h 339465"/>
              <a:gd name="connsiteX5" fmla="*/ 144022 w 267112"/>
              <a:gd name="connsiteY5" fmla="*/ 338381 h 339465"/>
              <a:gd name="connsiteX6" fmla="*/ 110685 w 267112"/>
              <a:gd name="connsiteY6" fmla="*/ 297899 h 339465"/>
              <a:gd name="connsiteX7" fmla="*/ 91635 w 267112"/>
              <a:gd name="connsiteY7" fmla="*/ 243130 h 339465"/>
              <a:gd name="connsiteX8" fmla="*/ 74966 w 267112"/>
              <a:gd name="connsiteY8" fmla="*/ 323861 h 339465"/>
              <a:gd name="connsiteX0" fmla="*/ 83578 w 275724"/>
              <a:gd name="connsiteY0" fmla="*/ 323861 h 339465"/>
              <a:gd name="connsiteX1" fmla="*/ 2615 w 275724"/>
              <a:gd name="connsiteY1" fmla="*/ 169313 h 339465"/>
              <a:gd name="connsiteX2" fmla="*/ 144300 w 275724"/>
              <a:gd name="connsiteY2" fmla="*/ 0 h 339465"/>
              <a:gd name="connsiteX3" fmla="*/ 159778 w 275724"/>
              <a:gd name="connsiteY3" fmla="*/ 154792 h 339465"/>
              <a:gd name="connsiteX4" fmla="*/ 221691 w 275724"/>
              <a:gd name="connsiteY4" fmla="*/ 95493 h 339465"/>
              <a:gd name="connsiteX5" fmla="*/ 152634 w 275724"/>
              <a:gd name="connsiteY5" fmla="*/ 338381 h 339465"/>
              <a:gd name="connsiteX6" fmla="*/ 119297 w 275724"/>
              <a:gd name="connsiteY6" fmla="*/ 297899 h 339465"/>
              <a:gd name="connsiteX7" fmla="*/ 100247 w 275724"/>
              <a:gd name="connsiteY7" fmla="*/ 243130 h 339465"/>
              <a:gd name="connsiteX8" fmla="*/ 83578 w 275724"/>
              <a:gd name="connsiteY8" fmla="*/ 323861 h 339465"/>
              <a:gd name="connsiteX0" fmla="*/ 83578 w 274384"/>
              <a:gd name="connsiteY0" fmla="*/ 323861 h 341768"/>
              <a:gd name="connsiteX1" fmla="*/ 2615 w 274384"/>
              <a:gd name="connsiteY1" fmla="*/ 169313 h 341768"/>
              <a:gd name="connsiteX2" fmla="*/ 144300 w 274384"/>
              <a:gd name="connsiteY2" fmla="*/ 0 h 341768"/>
              <a:gd name="connsiteX3" fmla="*/ 159778 w 274384"/>
              <a:gd name="connsiteY3" fmla="*/ 154792 h 341768"/>
              <a:gd name="connsiteX4" fmla="*/ 221691 w 274384"/>
              <a:gd name="connsiteY4" fmla="*/ 95493 h 341768"/>
              <a:gd name="connsiteX5" fmla="*/ 152634 w 274384"/>
              <a:gd name="connsiteY5" fmla="*/ 338381 h 341768"/>
              <a:gd name="connsiteX6" fmla="*/ 100247 w 274384"/>
              <a:gd name="connsiteY6" fmla="*/ 243130 h 341768"/>
              <a:gd name="connsiteX7" fmla="*/ 83578 w 274384"/>
              <a:gd name="connsiteY7" fmla="*/ 323861 h 341768"/>
              <a:gd name="connsiteX0" fmla="*/ 83578 w 277531"/>
              <a:gd name="connsiteY0" fmla="*/ 323861 h 341768"/>
              <a:gd name="connsiteX1" fmla="*/ 2615 w 277531"/>
              <a:gd name="connsiteY1" fmla="*/ 169313 h 341768"/>
              <a:gd name="connsiteX2" fmla="*/ 144300 w 277531"/>
              <a:gd name="connsiteY2" fmla="*/ 0 h 341768"/>
              <a:gd name="connsiteX3" fmla="*/ 159778 w 277531"/>
              <a:gd name="connsiteY3" fmla="*/ 154792 h 341768"/>
              <a:gd name="connsiteX4" fmla="*/ 221691 w 277531"/>
              <a:gd name="connsiteY4" fmla="*/ 95493 h 341768"/>
              <a:gd name="connsiteX5" fmla="*/ 152634 w 277531"/>
              <a:gd name="connsiteY5" fmla="*/ 338381 h 341768"/>
              <a:gd name="connsiteX6" fmla="*/ 100247 w 277531"/>
              <a:gd name="connsiteY6" fmla="*/ 243130 h 341768"/>
              <a:gd name="connsiteX7" fmla="*/ 83578 w 277531"/>
              <a:gd name="connsiteY7" fmla="*/ 323861 h 341768"/>
              <a:gd name="connsiteX0" fmla="*/ 83578 w 277531"/>
              <a:gd name="connsiteY0" fmla="*/ 323861 h 341768"/>
              <a:gd name="connsiteX1" fmla="*/ 2615 w 277531"/>
              <a:gd name="connsiteY1" fmla="*/ 169313 h 341768"/>
              <a:gd name="connsiteX2" fmla="*/ 144300 w 277531"/>
              <a:gd name="connsiteY2" fmla="*/ 0 h 341768"/>
              <a:gd name="connsiteX3" fmla="*/ 159778 w 277531"/>
              <a:gd name="connsiteY3" fmla="*/ 154792 h 341768"/>
              <a:gd name="connsiteX4" fmla="*/ 221691 w 277531"/>
              <a:gd name="connsiteY4" fmla="*/ 95493 h 341768"/>
              <a:gd name="connsiteX5" fmla="*/ 152634 w 277531"/>
              <a:gd name="connsiteY5" fmla="*/ 338381 h 341768"/>
              <a:gd name="connsiteX6" fmla="*/ 100247 w 277531"/>
              <a:gd name="connsiteY6" fmla="*/ 243130 h 341768"/>
              <a:gd name="connsiteX7" fmla="*/ 83578 w 277531"/>
              <a:gd name="connsiteY7" fmla="*/ 323861 h 341768"/>
              <a:gd name="connsiteX0" fmla="*/ 83578 w 277531"/>
              <a:gd name="connsiteY0" fmla="*/ 323861 h 338381"/>
              <a:gd name="connsiteX1" fmla="*/ 2615 w 277531"/>
              <a:gd name="connsiteY1" fmla="*/ 169313 h 338381"/>
              <a:gd name="connsiteX2" fmla="*/ 144300 w 277531"/>
              <a:gd name="connsiteY2" fmla="*/ 0 h 338381"/>
              <a:gd name="connsiteX3" fmla="*/ 159778 w 277531"/>
              <a:gd name="connsiteY3" fmla="*/ 154792 h 338381"/>
              <a:gd name="connsiteX4" fmla="*/ 221691 w 277531"/>
              <a:gd name="connsiteY4" fmla="*/ 95493 h 338381"/>
              <a:gd name="connsiteX5" fmla="*/ 152634 w 277531"/>
              <a:gd name="connsiteY5" fmla="*/ 338381 h 338381"/>
              <a:gd name="connsiteX6" fmla="*/ 100247 w 277531"/>
              <a:gd name="connsiteY6" fmla="*/ 243130 h 338381"/>
              <a:gd name="connsiteX7" fmla="*/ 83578 w 277531"/>
              <a:gd name="connsiteY7" fmla="*/ 323861 h 338381"/>
              <a:gd name="connsiteX0" fmla="*/ 83578 w 277531"/>
              <a:gd name="connsiteY0" fmla="*/ 323861 h 338381"/>
              <a:gd name="connsiteX1" fmla="*/ 2615 w 277531"/>
              <a:gd name="connsiteY1" fmla="*/ 169313 h 338381"/>
              <a:gd name="connsiteX2" fmla="*/ 144300 w 277531"/>
              <a:gd name="connsiteY2" fmla="*/ 0 h 338381"/>
              <a:gd name="connsiteX3" fmla="*/ 159778 w 277531"/>
              <a:gd name="connsiteY3" fmla="*/ 154792 h 338381"/>
              <a:gd name="connsiteX4" fmla="*/ 221691 w 277531"/>
              <a:gd name="connsiteY4" fmla="*/ 95493 h 338381"/>
              <a:gd name="connsiteX5" fmla="*/ 152634 w 277531"/>
              <a:gd name="connsiteY5" fmla="*/ 338381 h 338381"/>
              <a:gd name="connsiteX6" fmla="*/ 100247 w 277531"/>
              <a:gd name="connsiteY6" fmla="*/ 243130 h 338381"/>
              <a:gd name="connsiteX7" fmla="*/ 83578 w 277531"/>
              <a:gd name="connsiteY7" fmla="*/ 323861 h 338381"/>
              <a:gd name="connsiteX0" fmla="*/ 83578 w 277531"/>
              <a:gd name="connsiteY0" fmla="*/ 323861 h 338381"/>
              <a:gd name="connsiteX1" fmla="*/ 2615 w 277531"/>
              <a:gd name="connsiteY1" fmla="*/ 169313 h 338381"/>
              <a:gd name="connsiteX2" fmla="*/ 144300 w 277531"/>
              <a:gd name="connsiteY2" fmla="*/ 0 h 338381"/>
              <a:gd name="connsiteX3" fmla="*/ 159778 w 277531"/>
              <a:gd name="connsiteY3" fmla="*/ 154792 h 338381"/>
              <a:gd name="connsiteX4" fmla="*/ 221691 w 277531"/>
              <a:gd name="connsiteY4" fmla="*/ 95493 h 338381"/>
              <a:gd name="connsiteX5" fmla="*/ 152634 w 277531"/>
              <a:gd name="connsiteY5" fmla="*/ 338381 h 338381"/>
              <a:gd name="connsiteX6" fmla="*/ 100247 w 277531"/>
              <a:gd name="connsiteY6" fmla="*/ 243130 h 338381"/>
              <a:gd name="connsiteX7" fmla="*/ 83578 w 277531"/>
              <a:gd name="connsiteY7" fmla="*/ 323861 h 338381"/>
              <a:gd name="connsiteX0" fmla="*/ 83578 w 277531"/>
              <a:gd name="connsiteY0" fmla="*/ 323861 h 338381"/>
              <a:gd name="connsiteX1" fmla="*/ 2615 w 277531"/>
              <a:gd name="connsiteY1" fmla="*/ 169313 h 338381"/>
              <a:gd name="connsiteX2" fmla="*/ 144300 w 277531"/>
              <a:gd name="connsiteY2" fmla="*/ 0 h 338381"/>
              <a:gd name="connsiteX3" fmla="*/ 159778 w 277531"/>
              <a:gd name="connsiteY3" fmla="*/ 154792 h 338381"/>
              <a:gd name="connsiteX4" fmla="*/ 221691 w 277531"/>
              <a:gd name="connsiteY4" fmla="*/ 95493 h 338381"/>
              <a:gd name="connsiteX5" fmla="*/ 152634 w 277531"/>
              <a:gd name="connsiteY5" fmla="*/ 338381 h 338381"/>
              <a:gd name="connsiteX6" fmla="*/ 100247 w 277531"/>
              <a:gd name="connsiteY6" fmla="*/ 243130 h 338381"/>
              <a:gd name="connsiteX7" fmla="*/ 83578 w 277531"/>
              <a:gd name="connsiteY7" fmla="*/ 323861 h 338381"/>
              <a:gd name="connsiteX0" fmla="*/ 81531 w 277865"/>
              <a:gd name="connsiteY0" fmla="*/ 338149 h 338381"/>
              <a:gd name="connsiteX1" fmla="*/ 2949 w 277865"/>
              <a:gd name="connsiteY1" fmla="*/ 169313 h 338381"/>
              <a:gd name="connsiteX2" fmla="*/ 144634 w 277865"/>
              <a:gd name="connsiteY2" fmla="*/ 0 h 338381"/>
              <a:gd name="connsiteX3" fmla="*/ 160112 w 277865"/>
              <a:gd name="connsiteY3" fmla="*/ 154792 h 338381"/>
              <a:gd name="connsiteX4" fmla="*/ 222025 w 277865"/>
              <a:gd name="connsiteY4" fmla="*/ 95493 h 338381"/>
              <a:gd name="connsiteX5" fmla="*/ 152968 w 277865"/>
              <a:gd name="connsiteY5" fmla="*/ 338381 h 338381"/>
              <a:gd name="connsiteX6" fmla="*/ 100581 w 277865"/>
              <a:gd name="connsiteY6" fmla="*/ 243130 h 338381"/>
              <a:gd name="connsiteX7" fmla="*/ 81531 w 277865"/>
              <a:gd name="connsiteY7" fmla="*/ 338149 h 33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865" h="338381">
                <a:moveTo>
                  <a:pt x="81531" y="338149"/>
                </a:moveTo>
                <a:cubicBezTo>
                  <a:pt x="8110" y="304056"/>
                  <a:pt x="-7568" y="225671"/>
                  <a:pt x="2949" y="169313"/>
                </a:cubicBezTo>
                <a:cubicBezTo>
                  <a:pt x="13466" y="112955"/>
                  <a:pt x="106932" y="70682"/>
                  <a:pt x="144634" y="0"/>
                </a:cubicBezTo>
                <a:cubicBezTo>
                  <a:pt x="173605" y="46834"/>
                  <a:pt x="200197" y="46045"/>
                  <a:pt x="160112" y="154792"/>
                </a:cubicBezTo>
                <a:cubicBezTo>
                  <a:pt x="220240" y="131416"/>
                  <a:pt x="197816" y="118473"/>
                  <a:pt x="222025" y="95493"/>
                </a:cubicBezTo>
                <a:cubicBezTo>
                  <a:pt x="365297" y="251107"/>
                  <a:pt x="192259" y="332825"/>
                  <a:pt x="152968" y="338381"/>
                </a:cubicBezTo>
                <a:cubicBezTo>
                  <a:pt x="99389" y="308218"/>
                  <a:pt x="112090" y="245550"/>
                  <a:pt x="100581" y="243130"/>
                </a:cubicBezTo>
                <a:cubicBezTo>
                  <a:pt x="78356" y="272421"/>
                  <a:pt x="87087" y="311239"/>
                  <a:pt x="81531" y="338149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728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5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1" name="object 8"/>
          <p:cNvSpPr txBox="1">
            <a:spLocks noChangeArrowheads="1"/>
          </p:cNvSpPr>
          <p:nvPr/>
        </p:nvSpPr>
        <p:spPr bwMode="auto">
          <a:xfrm flipH="1">
            <a:off x="6548368" y="4837593"/>
            <a:ext cx="924449" cy="5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2145" rIns="0" bIns="0" anchor="ctr"/>
          <a:lstStyle>
            <a:lvl1pPr marL="9525"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Roboto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Roboto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9pPr>
          </a:lstStyle>
          <a:p>
            <a:pPr marL="10120" marR="0" lvl="0" indent="0" algn="l" defTabSz="726978" rtl="0" eaLnBrk="1" fontAlgn="base" latinLnBrk="0" hangingPunct="1">
              <a:lnSpc>
                <a:spcPct val="90000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Расход </a:t>
            </a:r>
            <a:br>
              <a:rPr kumimoji="0" lang="ru-RU" altLang="ru-RU" sz="11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ru-RU" altLang="ru-RU" sz="11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калорий</a:t>
            </a:r>
          </a:p>
        </p:txBody>
      </p:sp>
      <p:sp>
        <p:nvSpPr>
          <p:cNvPr id="392" name="object 7"/>
          <p:cNvSpPr txBox="1">
            <a:spLocks noChangeArrowheads="1"/>
          </p:cNvSpPr>
          <p:nvPr/>
        </p:nvSpPr>
        <p:spPr bwMode="auto">
          <a:xfrm flipH="1">
            <a:off x="9888355" y="4101852"/>
            <a:ext cx="1283035" cy="38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2145" rIns="0" bIns="0" anchor="ctr"/>
          <a:lstStyle>
            <a:lvl1pPr marL="9525"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Roboto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Roboto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9pPr>
          </a:lstStyle>
          <a:p>
            <a:pPr marL="10120" marR="0" lvl="0" indent="0" algn="l" defTabSz="726978" rtl="0" eaLnBrk="1" fontAlgn="base" latinLnBrk="0" hangingPunct="1">
              <a:lnSpc>
                <a:spcPct val="90000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Энергетический</a:t>
            </a:r>
            <a:br>
              <a:rPr kumimoji="0" lang="ru-RU" altLang="ru-RU" sz="11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</a:br>
            <a:r>
              <a:rPr kumimoji="0" lang="ru-RU" altLang="ru-RU" sz="11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/>
                <a:ea typeface="+mn-ea"/>
                <a:cs typeface="Arial" panose="020B0604020202020204" pitchFamily="34" charset="0"/>
              </a:rPr>
              <a:t>баланс</a:t>
            </a:r>
          </a:p>
        </p:txBody>
      </p:sp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673" y="4212078"/>
            <a:ext cx="286902" cy="21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" name="object 8"/>
          <p:cNvSpPr txBox="1">
            <a:spLocks noChangeArrowheads="1"/>
          </p:cNvSpPr>
          <p:nvPr/>
        </p:nvSpPr>
        <p:spPr bwMode="auto">
          <a:xfrm>
            <a:off x="8181609" y="4192936"/>
            <a:ext cx="673645" cy="19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2145" rIns="0" bIns="0" anchor="ctr"/>
          <a:lstStyle>
            <a:lvl1pPr marL="9525"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Roboto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Roboto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9pPr>
          </a:lstStyle>
          <a:p>
            <a:pPr marL="10120" marR="0" lvl="0" indent="0" algn="l" defTabSz="726978" rtl="0" eaLnBrk="1" fontAlgn="base" latinLnBrk="0" hangingPunct="1">
              <a:lnSpc>
                <a:spcPct val="90000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Дистанция</a:t>
            </a:r>
          </a:p>
        </p:txBody>
      </p:sp>
      <p:sp>
        <p:nvSpPr>
          <p:cNvPr id="395" name="object 30">
            <a:extLst>
              <a:ext uri="{FF2B5EF4-FFF2-40B4-BE49-F238E27FC236}">
                <a16:creationId xmlns:a16="http://schemas.microsoft.com/office/drawing/2014/main" id="{5519513C-F36D-433A-844C-57D1A1CAF729}"/>
              </a:ext>
            </a:extLst>
          </p:cNvPr>
          <p:cNvSpPr/>
          <p:nvPr/>
        </p:nvSpPr>
        <p:spPr bwMode="auto">
          <a:xfrm>
            <a:off x="7793883" y="4198788"/>
            <a:ext cx="76692" cy="118147"/>
          </a:xfrm>
          <a:custGeom>
            <a:avLst/>
            <a:gdLst/>
            <a:ahLst/>
            <a:cxnLst/>
            <a:rect l="l" t="t" r="r" b="b"/>
            <a:pathLst>
              <a:path w="208280" h="313690">
                <a:moveTo>
                  <a:pt x="110153" y="0"/>
                </a:moveTo>
                <a:lnTo>
                  <a:pt x="67432" y="14386"/>
                </a:lnTo>
                <a:lnTo>
                  <a:pt x="31445" y="52286"/>
                </a:lnTo>
                <a:lnTo>
                  <a:pt x="11691" y="96200"/>
                </a:lnTo>
                <a:lnTo>
                  <a:pt x="1109" y="155487"/>
                </a:lnTo>
                <a:lnTo>
                  <a:pt x="0" y="185900"/>
                </a:lnTo>
                <a:lnTo>
                  <a:pt x="1148" y="214603"/>
                </a:lnTo>
                <a:lnTo>
                  <a:pt x="7568" y="271571"/>
                </a:lnTo>
                <a:lnTo>
                  <a:pt x="19685" y="311411"/>
                </a:lnTo>
                <a:lnTo>
                  <a:pt x="25326" y="313123"/>
                </a:lnTo>
                <a:lnTo>
                  <a:pt x="33087" y="312555"/>
                </a:lnTo>
                <a:lnTo>
                  <a:pt x="64224" y="307994"/>
                </a:lnTo>
                <a:lnTo>
                  <a:pt x="95429" y="305855"/>
                </a:lnTo>
                <a:lnTo>
                  <a:pt x="176019" y="305855"/>
                </a:lnTo>
                <a:lnTo>
                  <a:pt x="176264" y="305642"/>
                </a:lnTo>
                <a:lnTo>
                  <a:pt x="179785" y="298975"/>
                </a:lnTo>
                <a:lnTo>
                  <a:pt x="193371" y="258197"/>
                </a:lnTo>
                <a:lnTo>
                  <a:pt x="203423" y="216899"/>
                </a:lnTo>
                <a:lnTo>
                  <a:pt x="207938" y="174784"/>
                </a:lnTo>
                <a:lnTo>
                  <a:pt x="204915" y="131556"/>
                </a:lnTo>
                <a:lnTo>
                  <a:pt x="193109" y="79293"/>
                </a:lnTo>
                <a:lnTo>
                  <a:pt x="168581" y="31663"/>
                </a:lnTo>
                <a:lnTo>
                  <a:pt x="126321" y="2110"/>
                </a:lnTo>
                <a:lnTo>
                  <a:pt x="110153" y="0"/>
                </a:lnTo>
                <a:close/>
              </a:path>
              <a:path w="208280" h="313690">
                <a:moveTo>
                  <a:pt x="176019" y="305855"/>
                </a:moveTo>
                <a:lnTo>
                  <a:pt x="95429" y="305855"/>
                </a:lnTo>
                <a:lnTo>
                  <a:pt x="126692" y="306688"/>
                </a:lnTo>
                <a:lnTo>
                  <a:pt x="158005" y="311037"/>
                </a:lnTo>
                <a:lnTo>
                  <a:pt x="165413" y="311567"/>
                </a:lnTo>
                <a:lnTo>
                  <a:pt x="171486" y="309804"/>
                </a:lnTo>
                <a:lnTo>
                  <a:pt x="176019" y="305855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marL="0" marR="0" lvl="0" indent="0" algn="l" defTabSz="728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6" name="object 31">
            <a:extLst>
              <a:ext uri="{FF2B5EF4-FFF2-40B4-BE49-F238E27FC236}">
                <a16:creationId xmlns:a16="http://schemas.microsoft.com/office/drawing/2014/main" id="{26040D55-1AC0-4844-9F89-A17342EDCAEC}"/>
              </a:ext>
            </a:extLst>
          </p:cNvPr>
          <p:cNvSpPr/>
          <p:nvPr/>
        </p:nvSpPr>
        <p:spPr bwMode="auto">
          <a:xfrm>
            <a:off x="7804004" y="4331208"/>
            <a:ext cx="58782" cy="63136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728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7" name="object 32">
            <a:extLst>
              <a:ext uri="{FF2B5EF4-FFF2-40B4-BE49-F238E27FC236}">
                <a16:creationId xmlns:a16="http://schemas.microsoft.com/office/drawing/2014/main" id="{1F0ABEF9-651F-4534-8F7B-CFBC3D6A1F8D}"/>
              </a:ext>
            </a:extLst>
          </p:cNvPr>
          <p:cNvSpPr/>
          <p:nvPr/>
        </p:nvSpPr>
        <p:spPr bwMode="auto">
          <a:xfrm>
            <a:off x="7899072" y="4243650"/>
            <a:ext cx="78765" cy="116074"/>
          </a:xfrm>
          <a:custGeom>
            <a:avLst/>
            <a:gdLst/>
            <a:ahLst/>
            <a:cxnLst/>
            <a:rect l="l" t="t" r="r" b="b"/>
            <a:pathLst>
              <a:path w="208280" h="313690">
                <a:moveTo>
                  <a:pt x="192646" y="305853"/>
                </a:moveTo>
                <a:lnTo>
                  <a:pt x="112566" y="305853"/>
                </a:lnTo>
                <a:lnTo>
                  <a:pt x="143802" y="307993"/>
                </a:lnTo>
                <a:lnTo>
                  <a:pt x="174999" y="312566"/>
                </a:lnTo>
                <a:lnTo>
                  <a:pt x="182700" y="313129"/>
                </a:lnTo>
                <a:lnTo>
                  <a:pt x="188310" y="311415"/>
                </a:lnTo>
                <a:lnTo>
                  <a:pt x="192212" y="307081"/>
                </a:lnTo>
                <a:lnTo>
                  <a:pt x="192646" y="305853"/>
                </a:lnTo>
                <a:close/>
              </a:path>
              <a:path w="208280" h="313690">
                <a:moveTo>
                  <a:pt x="97933" y="0"/>
                </a:moveTo>
                <a:lnTo>
                  <a:pt x="52154" y="18199"/>
                </a:lnTo>
                <a:lnTo>
                  <a:pt x="24860" y="54650"/>
                </a:lnTo>
                <a:lnTo>
                  <a:pt x="8067" y="105095"/>
                </a:lnTo>
                <a:lnTo>
                  <a:pt x="0" y="174791"/>
                </a:lnTo>
                <a:lnTo>
                  <a:pt x="4520" y="216908"/>
                </a:lnTo>
                <a:lnTo>
                  <a:pt x="14597" y="258205"/>
                </a:lnTo>
                <a:lnTo>
                  <a:pt x="28197" y="298996"/>
                </a:lnTo>
                <a:lnTo>
                  <a:pt x="42554" y="311579"/>
                </a:lnTo>
                <a:lnTo>
                  <a:pt x="49977" y="311069"/>
                </a:lnTo>
                <a:lnTo>
                  <a:pt x="81291" y="306695"/>
                </a:lnTo>
                <a:lnTo>
                  <a:pt x="112566" y="305853"/>
                </a:lnTo>
                <a:lnTo>
                  <a:pt x="192646" y="305853"/>
                </a:lnTo>
                <a:lnTo>
                  <a:pt x="194789" y="299781"/>
                </a:lnTo>
                <a:lnTo>
                  <a:pt x="200370" y="271575"/>
                </a:lnTo>
                <a:lnTo>
                  <a:pt x="204331" y="243183"/>
                </a:lnTo>
                <a:lnTo>
                  <a:pt x="206819" y="214622"/>
                </a:lnTo>
                <a:lnTo>
                  <a:pt x="207982" y="185910"/>
                </a:lnTo>
                <a:lnTo>
                  <a:pt x="206873" y="155493"/>
                </a:lnTo>
                <a:lnTo>
                  <a:pt x="196291" y="96209"/>
                </a:lnTo>
                <a:lnTo>
                  <a:pt x="176537" y="52286"/>
                </a:lnTo>
                <a:lnTo>
                  <a:pt x="140550" y="14386"/>
                </a:lnTo>
                <a:lnTo>
                  <a:pt x="108406" y="866"/>
                </a:lnTo>
                <a:lnTo>
                  <a:pt x="9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marL="0" marR="0" lvl="0" indent="0" algn="l" defTabSz="728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8" name="object 33">
            <a:extLst>
              <a:ext uri="{FF2B5EF4-FFF2-40B4-BE49-F238E27FC236}">
                <a16:creationId xmlns:a16="http://schemas.microsoft.com/office/drawing/2014/main" id="{73528A4D-26D8-4086-B9F8-1F6056E78E52}"/>
              </a:ext>
            </a:extLst>
          </p:cNvPr>
          <p:cNvSpPr/>
          <p:nvPr/>
        </p:nvSpPr>
        <p:spPr bwMode="auto">
          <a:xfrm>
            <a:off x="7905819" y="4376749"/>
            <a:ext cx="58782" cy="60958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728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9" name="object 7"/>
          <p:cNvSpPr txBox="1">
            <a:spLocks noChangeArrowheads="1"/>
          </p:cNvSpPr>
          <p:nvPr/>
        </p:nvSpPr>
        <p:spPr bwMode="auto">
          <a:xfrm>
            <a:off x="5107667" y="4962409"/>
            <a:ext cx="675719" cy="1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2145" rIns="0" bIns="0" anchor="ctr"/>
          <a:lstStyle>
            <a:lvl1pPr marL="9525"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Roboto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Roboto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9pPr>
          </a:lstStyle>
          <a:p>
            <a:pPr marL="10120" marR="0" lvl="0" indent="0" algn="l" defTabSz="726978" rtl="0" eaLnBrk="1" fontAlgn="base" latinLnBrk="0" hangingPunct="1">
              <a:lnSpc>
                <a:spcPct val="90000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Шаги</a:t>
            </a:r>
          </a:p>
        </p:txBody>
      </p:sp>
      <p:sp>
        <p:nvSpPr>
          <p:cNvPr id="400" name="object 9">
            <a:extLst>
              <a:ext uri="{FF2B5EF4-FFF2-40B4-BE49-F238E27FC236}">
                <a16:creationId xmlns:a16="http://schemas.microsoft.com/office/drawing/2014/main" id="{C5049AB7-0647-4110-8CBC-4F9522670BC2}"/>
              </a:ext>
            </a:extLst>
          </p:cNvPr>
          <p:cNvSpPr txBox="1"/>
          <p:nvPr/>
        </p:nvSpPr>
        <p:spPr bwMode="auto">
          <a:xfrm>
            <a:off x="5107666" y="4192936"/>
            <a:ext cx="897503" cy="198985"/>
          </a:xfrm>
          <a:prstGeom prst="rect">
            <a:avLst/>
          </a:prstGeom>
        </p:spPr>
        <p:txBody>
          <a:bodyPr wrap="none" lIns="0" tIns="12145" rIns="0" bIns="0" anchor="ctr"/>
          <a:lstStyle/>
          <a:p>
            <a:pPr marL="10120" marR="0" lvl="0" indent="0" algn="l" defTabSz="728628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Noto Sans Mono CJK JP Regular"/>
              </a:rPr>
              <a:t>Пульс</a:t>
            </a:r>
            <a:endParaRPr kumimoji="0" sz="115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Noto Sans Mono CJK JP Regular"/>
            </a:endParaRPr>
          </a:p>
        </p:txBody>
      </p:sp>
      <p:sp>
        <p:nvSpPr>
          <p:cNvPr id="401" name="object 4"/>
          <p:cNvSpPr txBox="1">
            <a:spLocks noChangeArrowheads="1"/>
          </p:cNvSpPr>
          <p:nvPr/>
        </p:nvSpPr>
        <p:spPr bwMode="auto">
          <a:xfrm>
            <a:off x="8181607" y="4852774"/>
            <a:ext cx="897504" cy="44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9349" rIns="0" bIns="0" anchor="ctr"/>
          <a:lstStyle>
            <a:lvl1pPr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Roboto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Roboto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9pPr>
          </a:lstStyle>
          <a:p>
            <a:pPr marL="0" marR="0" lvl="0" indent="0" algn="l" defTabSz="726978" rtl="0" eaLnBrk="1" fontAlgn="base" latinLnBrk="0" hangingPunct="1">
              <a:lnSpc>
                <a:spcPct val="90000"/>
              </a:lnSpc>
              <a:spcBef>
                <a:spcPts val="22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Noto Sans Mono CJK JP Regular"/>
              </a:rPr>
              <a:t>Виды</a:t>
            </a:r>
            <a:br>
              <a:rPr kumimoji="0" lang="ru-RU" altLang="ru-RU" sz="11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Noto Sans Mono CJK JP Regular"/>
              </a:rPr>
            </a:br>
            <a:r>
              <a:rPr kumimoji="0" lang="ru-RU" altLang="ru-RU" sz="11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Noto Sans Mono CJK JP Regular"/>
              </a:rPr>
              <a:t>активности</a:t>
            </a:r>
          </a:p>
        </p:txBody>
      </p:sp>
      <p:pic>
        <p:nvPicPr>
          <p:cNvPr id="40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87" y="4941920"/>
            <a:ext cx="234361" cy="30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" name="Капля 62">
            <a:extLst>
              <a:ext uri="{FF2B5EF4-FFF2-40B4-BE49-F238E27FC236}">
                <a16:creationId xmlns:a16="http://schemas.microsoft.com/office/drawing/2014/main" id="{5CC9F2E9-7A2C-4803-920E-26F42F76B06B}"/>
              </a:ext>
            </a:extLst>
          </p:cNvPr>
          <p:cNvSpPr/>
          <p:nvPr/>
        </p:nvSpPr>
        <p:spPr bwMode="auto">
          <a:xfrm rot="8100000">
            <a:off x="4760715" y="5047181"/>
            <a:ext cx="159601" cy="159601"/>
          </a:xfrm>
          <a:prstGeom prst="teardrop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728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5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4" name="Капля 63">
            <a:extLst>
              <a:ext uri="{FF2B5EF4-FFF2-40B4-BE49-F238E27FC236}">
                <a16:creationId xmlns:a16="http://schemas.microsoft.com/office/drawing/2014/main" id="{8F936B6C-D379-41D6-A776-5D76F8D221FA}"/>
              </a:ext>
            </a:extLst>
          </p:cNvPr>
          <p:cNvSpPr/>
          <p:nvPr/>
        </p:nvSpPr>
        <p:spPr bwMode="auto">
          <a:xfrm rot="8100000">
            <a:off x="4648361" y="4972569"/>
            <a:ext cx="118148" cy="120221"/>
          </a:xfrm>
          <a:prstGeom prst="teardrop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728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5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5" name="Сердце 45">
            <a:extLst>
              <a:ext uri="{FF2B5EF4-FFF2-40B4-BE49-F238E27FC236}">
                <a16:creationId xmlns:a16="http://schemas.microsoft.com/office/drawing/2014/main" id="{A150A1B1-2A05-4140-8DAB-D06B27F99E66}"/>
              </a:ext>
            </a:extLst>
          </p:cNvPr>
          <p:cNvSpPr/>
          <p:nvPr/>
        </p:nvSpPr>
        <p:spPr bwMode="auto">
          <a:xfrm>
            <a:off x="4651433" y="4215713"/>
            <a:ext cx="246658" cy="213494"/>
          </a:xfrm>
          <a:custGeom>
            <a:avLst/>
            <a:gdLst>
              <a:gd name="connsiteX0" fmla="*/ 162760 w 325520"/>
              <a:gd name="connsiteY0" fmla="*/ 69821 h 279283"/>
              <a:gd name="connsiteX1" fmla="*/ 162760 w 325520"/>
              <a:gd name="connsiteY1" fmla="*/ 279283 h 279283"/>
              <a:gd name="connsiteX2" fmla="*/ 162760 w 325520"/>
              <a:gd name="connsiteY2" fmla="*/ 69821 h 279283"/>
              <a:gd name="connsiteX0" fmla="*/ 165598 w 327899"/>
              <a:gd name="connsiteY0" fmla="*/ 62783 h 291295"/>
              <a:gd name="connsiteX1" fmla="*/ 163217 w 327899"/>
              <a:gd name="connsiteY1" fmla="*/ 291295 h 291295"/>
              <a:gd name="connsiteX2" fmla="*/ 165598 w 327899"/>
              <a:gd name="connsiteY2" fmla="*/ 62783 h 291295"/>
              <a:gd name="connsiteX0" fmla="*/ 165598 w 326060"/>
              <a:gd name="connsiteY0" fmla="*/ 62783 h 291295"/>
              <a:gd name="connsiteX1" fmla="*/ 163217 w 326060"/>
              <a:gd name="connsiteY1" fmla="*/ 291295 h 291295"/>
              <a:gd name="connsiteX2" fmla="*/ 165598 w 326060"/>
              <a:gd name="connsiteY2" fmla="*/ 62783 h 291295"/>
              <a:gd name="connsiteX0" fmla="*/ 163785 w 324247"/>
              <a:gd name="connsiteY0" fmla="*/ 51525 h 280037"/>
              <a:gd name="connsiteX1" fmla="*/ 161404 w 324247"/>
              <a:gd name="connsiteY1" fmla="*/ 280037 h 280037"/>
              <a:gd name="connsiteX2" fmla="*/ 163785 w 324247"/>
              <a:gd name="connsiteY2" fmla="*/ 51525 h 28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247" h="280037">
                <a:moveTo>
                  <a:pt x="163785" y="51525"/>
                </a:moveTo>
                <a:cubicBezTo>
                  <a:pt x="224458" y="-85196"/>
                  <a:pt x="493706" y="70575"/>
                  <a:pt x="161404" y="280037"/>
                </a:cubicBezTo>
                <a:cubicBezTo>
                  <a:pt x="-170898" y="70575"/>
                  <a:pt x="103112" y="-82815"/>
                  <a:pt x="163785" y="51525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728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5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6" name="object 35"/>
          <p:cNvSpPr txBox="1">
            <a:spLocks noChangeArrowheads="1"/>
          </p:cNvSpPr>
          <p:nvPr/>
        </p:nvSpPr>
        <p:spPr bwMode="auto">
          <a:xfrm>
            <a:off x="5127552" y="1394480"/>
            <a:ext cx="5204285" cy="31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892" rIns="0" bIns="0" anchor="ctr">
            <a:spAutoFit/>
          </a:bodyPr>
          <a:lstStyle>
            <a:lvl1pPr marL="4763"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Roboto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Roboto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9pPr>
          </a:lstStyle>
          <a:p>
            <a:pPr marL="5061" marR="0" lvl="0" indent="0" algn="ctr" defTabSz="726978" rtl="0" eaLnBrk="1" fontAlgn="base" latinLnBrk="0" hangingPunct="1">
              <a:lnSpc>
                <a:spcPct val="90000"/>
              </a:lnSpc>
              <a:spcBef>
                <a:spcPts val="5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Уникальные функции</a:t>
            </a:r>
            <a:r>
              <a:rPr kumimoji="0" lang="en-US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Healbe</a:t>
            </a:r>
            <a:r>
              <a:rPr kumimoji="0" lang="en-US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GoBe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64" name="object 35"/>
          <p:cNvSpPr txBox="1">
            <a:spLocks noChangeArrowheads="1"/>
          </p:cNvSpPr>
          <p:nvPr/>
        </p:nvSpPr>
        <p:spPr bwMode="auto">
          <a:xfrm>
            <a:off x="8031474" y="2937782"/>
            <a:ext cx="1097661" cy="4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892" rIns="0" bIns="0" anchor="ctr">
            <a:spAutoFit/>
          </a:bodyPr>
          <a:lstStyle>
            <a:lvl1pPr marL="4763"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Roboto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Roboto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Roboto" charset="0"/>
              </a:defRPr>
            </a:lvl9pPr>
          </a:lstStyle>
          <a:p>
            <a:pPr marL="5061" marR="0" lvl="0" indent="0" algn="l" defTabSz="726978" rtl="0" eaLnBrk="1" fontAlgn="base" latinLnBrk="0" hangingPunct="1">
              <a:lnSpc>
                <a:spcPct val="100000"/>
              </a:lnSpc>
              <a:spcBef>
                <a:spcPts val="5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Уровень гидратации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25180" y="2024129"/>
            <a:ext cx="836870" cy="850879"/>
            <a:chOff x="8175452" y="1668780"/>
            <a:chExt cx="836870" cy="850879"/>
          </a:xfrm>
        </p:grpSpPr>
        <p:sp>
          <p:nvSpPr>
            <p:cNvPr id="74" name="Rounded Rectangle 73"/>
            <p:cNvSpPr/>
            <p:nvPr/>
          </p:nvSpPr>
          <p:spPr>
            <a:xfrm>
              <a:off x="8175452" y="1668780"/>
              <a:ext cx="836870" cy="850879"/>
            </a:xfrm>
            <a:prstGeom prst="roundRect">
              <a:avLst/>
            </a:prstGeom>
            <a:gradFill>
              <a:gsLst>
                <a:gs pos="0">
                  <a:srgbClr val="019CDE"/>
                </a:gs>
                <a:gs pos="75000">
                  <a:srgbClr val="6CB48E"/>
                </a:gs>
                <a:gs pos="100000">
                  <a:srgbClr val="49A13D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78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1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5" name="Picture 19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1243" y="1838999"/>
              <a:ext cx="475705" cy="47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Бизнес</a:t>
            </a:r>
            <a:r>
              <a:rPr lang="en-US" sz="30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0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</a:t>
            </a:r>
            <a:r>
              <a:rPr lang="en-US" sz="30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0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партнер: </a:t>
            </a:r>
            <a:r>
              <a:rPr lang="en-US" sz="3000" dirty="0" err="1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Healbe</a:t>
            </a:r>
            <a:r>
              <a:rPr lang="en-US" sz="30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GoBe</a:t>
            </a:r>
            <a:endParaRPr lang="ru-RU" sz="3000" dirty="0">
              <a:solidFill>
                <a:srgbClr val="009CD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6" name="Group 14"/>
          <p:cNvGrpSpPr/>
          <p:nvPr/>
        </p:nvGrpSpPr>
        <p:grpSpPr>
          <a:xfrm>
            <a:off x="2202501" y="1415234"/>
            <a:ext cx="2527880" cy="2527880"/>
            <a:chOff x="1334336" y="665707"/>
            <a:chExt cx="1881728" cy="1881728"/>
          </a:xfrm>
        </p:grpSpPr>
        <p:grpSp>
          <p:nvGrpSpPr>
            <p:cNvPr id="57" name="Group 2"/>
            <p:cNvGrpSpPr/>
            <p:nvPr/>
          </p:nvGrpSpPr>
          <p:grpSpPr>
            <a:xfrm>
              <a:off x="1334336" y="665707"/>
              <a:ext cx="1881728" cy="1881728"/>
              <a:chOff x="-1590676" y="1911965"/>
              <a:chExt cx="1754293" cy="1754293"/>
            </a:xfrm>
          </p:grpSpPr>
          <p:sp>
            <p:nvSpPr>
              <p:cNvPr id="63" name="Овал 282"/>
              <p:cNvSpPr/>
              <p:nvPr/>
            </p:nvSpPr>
            <p:spPr>
              <a:xfrm>
                <a:off x="-1590676" y="1911965"/>
                <a:ext cx="1754293" cy="1754293"/>
              </a:xfrm>
              <a:prstGeom prst="ellipse">
                <a:avLst/>
              </a:prstGeom>
              <a:gradFill>
                <a:gsLst>
                  <a:gs pos="0">
                    <a:srgbClr val="019CDE">
                      <a:alpha val="8000"/>
                    </a:srgbClr>
                  </a:gs>
                  <a:gs pos="75000">
                    <a:srgbClr val="6CB48E">
                      <a:alpha val="59000"/>
                    </a:srgbClr>
                  </a:gs>
                  <a:gs pos="100000">
                    <a:srgbClr val="269F00">
                      <a:alpha val="8000"/>
                    </a:srgbClr>
                  </a:gs>
                </a:gsLst>
                <a:lin ang="78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1756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08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B8B8FB53-21BC-49C9-B4A3-8E14ADEF08B7}"/>
                  </a:ext>
                </a:extLst>
              </p:cNvPr>
              <p:cNvSpPr/>
              <p:nvPr/>
            </p:nvSpPr>
            <p:spPr>
              <a:xfrm>
                <a:off x="-1403034" y="2097117"/>
                <a:ext cx="1383988" cy="1383989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117566" tIns="58783" rIns="117566" bIns="5878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1756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14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sp>
          <p:nvSpPr>
            <p:cNvPr id="58" name="Oval 13"/>
            <p:cNvSpPr/>
            <p:nvPr/>
          </p:nvSpPr>
          <p:spPr>
            <a:xfrm>
              <a:off x="1532451" y="856315"/>
              <a:ext cx="1497383" cy="1497383"/>
            </a:xfrm>
            <a:prstGeom prst="ellipse">
              <a:avLst/>
            </a:prstGeom>
            <a:gradFill>
              <a:gsLst>
                <a:gs pos="0">
                  <a:srgbClr val="019CDE"/>
                </a:gs>
                <a:gs pos="75000">
                  <a:srgbClr val="6CB48E"/>
                </a:gs>
                <a:gs pos="100000">
                  <a:srgbClr val="49A13D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78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1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" name="Group 1"/>
            <p:cNvGrpSpPr/>
            <p:nvPr/>
          </p:nvGrpSpPr>
          <p:grpSpPr>
            <a:xfrm>
              <a:off x="1550663" y="1138962"/>
              <a:ext cx="1464422" cy="905178"/>
              <a:chOff x="230053" y="1677025"/>
              <a:chExt cx="1366541" cy="844675"/>
            </a:xfrm>
          </p:grpSpPr>
          <p:sp>
            <p:nvSpPr>
              <p:cNvPr id="60" name="Прямоугольник 2"/>
              <p:cNvSpPr/>
              <p:nvPr/>
            </p:nvSpPr>
            <p:spPr>
              <a:xfrm>
                <a:off x="230053" y="1677025"/>
                <a:ext cx="1332995" cy="216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175644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7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более</a:t>
                </a:r>
                <a:endParaRPr kumimoji="0" lang="ru-RU" sz="1671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Прямоугольник 2"/>
              <p:cNvSpPr/>
              <p:nvPr/>
            </p:nvSpPr>
            <p:spPr>
              <a:xfrm>
                <a:off x="263599" y="2192431"/>
                <a:ext cx="1332995" cy="32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175644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7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пользователей </a:t>
                </a:r>
                <a:br>
                  <a:rPr kumimoji="0" lang="ru-RU" sz="167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</a:br>
                <a:r>
                  <a:rPr kumimoji="0" lang="ru-RU" sz="167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по всему миру</a:t>
                </a:r>
              </a:p>
            </p:txBody>
          </p:sp>
          <p:sp>
            <p:nvSpPr>
              <p:cNvPr id="62" name="Прямоугольник 2"/>
              <p:cNvSpPr/>
              <p:nvPr/>
            </p:nvSpPr>
            <p:spPr>
              <a:xfrm>
                <a:off x="239665" y="1905503"/>
                <a:ext cx="1332995" cy="340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175644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75 000</a:t>
                </a: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458729" y="710320"/>
            <a:ext cx="8430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9829">
              <a:buClr>
                <a:srgbClr val="000000"/>
              </a:buClr>
            </a:pPr>
            <a:r>
              <a:rPr lang="ru-RU" kern="0" dirty="0">
                <a:latin typeface="Roboto" panose="02000000000000000000" pitchFamily="2" charset="0"/>
                <a:ea typeface="Roboto" panose="02000000000000000000" pitchFamily="2" charset="0"/>
                <a:cs typeface="Montserrat"/>
                <a:sym typeface="Montserrat"/>
              </a:rPr>
              <a:t>лаборатория на руке — более 30 показателей 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val="188635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entagon 1"/>
          <p:cNvSpPr>
            <a:spLocks/>
          </p:cNvSpPr>
          <p:nvPr/>
        </p:nvSpPr>
        <p:spPr>
          <a:xfrm rot="2774256">
            <a:off x="8285316" y="1013912"/>
            <a:ext cx="4595642" cy="8998598"/>
          </a:xfrm>
          <a:custGeom>
            <a:avLst/>
            <a:gdLst>
              <a:gd name="connsiteX0" fmla="*/ 0 w 5486399"/>
              <a:gd name="connsiteY0" fmla="*/ 0 h 5334813"/>
              <a:gd name="connsiteX1" fmla="*/ 4436134 w 5486399"/>
              <a:gd name="connsiteY1" fmla="*/ 0 h 5334813"/>
              <a:gd name="connsiteX2" fmla="*/ 5486399 w 5486399"/>
              <a:gd name="connsiteY2" fmla="*/ 2667407 h 5334813"/>
              <a:gd name="connsiteX3" fmla="*/ 4436134 w 5486399"/>
              <a:gd name="connsiteY3" fmla="*/ 5334813 h 5334813"/>
              <a:gd name="connsiteX4" fmla="*/ 0 w 5486399"/>
              <a:gd name="connsiteY4" fmla="*/ 5334813 h 5334813"/>
              <a:gd name="connsiteX5" fmla="*/ 0 w 5486399"/>
              <a:gd name="connsiteY5" fmla="*/ 0 h 5334813"/>
              <a:gd name="connsiteX0" fmla="*/ 0 w 5460999"/>
              <a:gd name="connsiteY0" fmla="*/ 0 h 5334813"/>
              <a:gd name="connsiteX1" fmla="*/ 4436134 w 5460999"/>
              <a:gd name="connsiteY1" fmla="*/ 0 h 5334813"/>
              <a:gd name="connsiteX2" fmla="*/ 5460999 w 5460999"/>
              <a:gd name="connsiteY2" fmla="*/ 3065340 h 5334813"/>
              <a:gd name="connsiteX3" fmla="*/ 4436134 w 5460999"/>
              <a:gd name="connsiteY3" fmla="*/ 5334813 h 5334813"/>
              <a:gd name="connsiteX4" fmla="*/ 0 w 5460999"/>
              <a:gd name="connsiteY4" fmla="*/ 5334813 h 5334813"/>
              <a:gd name="connsiteX5" fmla="*/ 0 w 5460999"/>
              <a:gd name="connsiteY5" fmla="*/ 0 h 5334813"/>
              <a:gd name="connsiteX0" fmla="*/ 0 w 5444066"/>
              <a:gd name="connsiteY0" fmla="*/ 0 h 5334813"/>
              <a:gd name="connsiteX1" fmla="*/ 4436134 w 5444066"/>
              <a:gd name="connsiteY1" fmla="*/ 0 h 5334813"/>
              <a:gd name="connsiteX2" fmla="*/ 5444066 w 5444066"/>
              <a:gd name="connsiteY2" fmla="*/ 3090740 h 5334813"/>
              <a:gd name="connsiteX3" fmla="*/ 4436134 w 5444066"/>
              <a:gd name="connsiteY3" fmla="*/ 5334813 h 5334813"/>
              <a:gd name="connsiteX4" fmla="*/ 0 w 5444066"/>
              <a:gd name="connsiteY4" fmla="*/ 5334813 h 5334813"/>
              <a:gd name="connsiteX5" fmla="*/ 0 w 5444066"/>
              <a:gd name="connsiteY5" fmla="*/ 0 h 5334813"/>
              <a:gd name="connsiteX0" fmla="*/ 0 w 5376333"/>
              <a:gd name="connsiteY0" fmla="*/ 0 h 5334813"/>
              <a:gd name="connsiteX1" fmla="*/ 4436134 w 5376333"/>
              <a:gd name="connsiteY1" fmla="*/ 0 h 5334813"/>
              <a:gd name="connsiteX2" fmla="*/ 5376333 w 5376333"/>
              <a:gd name="connsiteY2" fmla="*/ 3581807 h 5334813"/>
              <a:gd name="connsiteX3" fmla="*/ 4436134 w 5376333"/>
              <a:gd name="connsiteY3" fmla="*/ 5334813 h 5334813"/>
              <a:gd name="connsiteX4" fmla="*/ 0 w 5376333"/>
              <a:gd name="connsiteY4" fmla="*/ 5334813 h 5334813"/>
              <a:gd name="connsiteX5" fmla="*/ 0 w 5376333"/>
              <a:gd name="connsiteY5" fmla="*/ 0 h 53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6333" h="5334813">
                <a:moveTo>
                  <a:pt x="0" y="0"/>
                </a:moveTo>
                <a:lnTo>
                  <a:pt x="4436134" y="0"/>
                </a:lnTo>
                <a:lnTo>
                  <a:pt x="5376333" y="3581807"/>
                </a:lnTo>
                <a:lnTo>
                  <a:pt x="4436134" y="5334813"/>
                </a:lnTo>
                <a:lnTo>
                  <a:pt x="0" y="533481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19CDE"/>
              </a:gs>
              <a:gs pos="75000">
                <a:srgbClr val="6CB48E"/>
              </a:gs>
              <a:gs pos="100000">
                <a:srgbClr val="269F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7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Овал 282"/>
          <p:cNvSpPr/>
          <p:nvPr/>
        </p:nvSpPr>
        <p:spPr>
          <a:xfrm>
            <a:off x="0" y="-10014"/>
            <a:ext cx="12192000" cy="6877742"/>
          </a:xfrm>
          <a:prstGeom prst="rect">
            <a:avLst/>
          </a:prstGeom>
          <a:gradFill>
            <a:gsLst>
              <a:gs pos="0">
                <a:srgbClr val="009CDE">
                  <a:alpha val="16000"/>
                </a:srgbClr>
              </a:gs>
              <a:gs pos="75000">
                <a:srgbClr val="6CB48E">
                  <a:alpha val="10000"/>
                </a:srgbClr>
              </a:gs>
              <a:gs pos="100000">
                <a:srgbClr val="279F00">
                  <a:alpha val="5000"/>
                </a:srgbClr>
              </a:gs>
            </a:gsLst>
            <a:lin ang="81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75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8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: Rounded Corners 25">
            <a:extLst>
              <a:ext uri="{FF2B5EF4-FFF2-40B4-BE49-F238E27FC236}">
                <a16:creationId xmlns:a16="http://schemas.microsoft.com/office/drawing/2014/main" id="{9F360642-A2DB-44D2-AC59-12F30DBAD6F8}"/>
              </a:ext>
            </a:extLst>
          </p:cNvPr>
          <p:cNvSpPr/>
          <p:nvPr/>
        </p:nvSpPr>
        <p:spPr>
          <a:xfrm>
            <a:off x="6138108" y="1864367"/>
            <a:ext cx="6087738" cy="3182051"/>
          </a:xfrm>
          <a:prstGeom prst="roundRect">
            <a:avLst>
              <a:gd name="adj" fmla="val 9769"/>
            </a:avLst>
          </a:prstGeom>
          <a:solidFill>
            <a:schemeClr val="bg1"/>
          </a:solidFill>
          <a:ln w="127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>
            <a:outerShdw blurRad="292100" dist="38100" dir="5400000" sx="104000" sy="104000" algn="t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pPr marL="0" marR="0" lvl="0" indent="0" algn="ctr" defTabSz="728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68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0" name="object 35">
            <a:extLst>
              <a:ext uri="{FF2B5EF4-FFF2-40B4-BE49-F238E27FC236}">
                <a16:creationId xmlns:a16="http://schemas.microsoft.com/office/drawing/2014/main" id="{E80F075D-2F82-4638-9F1E-08A615C7372F}"/>
              </a:ext>
            </a:extLst>
          </p:cNvPr>
          <p:cNvSpPr txBox="1">
            <a:spLocks/>
          </p:cNvSpPr>
          <p:nvPr/>
        </p:nvSpPr>
        <p:spPr>
          <a:xfrm>
            <a:off x="985195" y="1871641"/>
            <a:ext cx="3438000" cy="3436620"/>
          </a:xfrm>
          <a:prstGeom prst="ellipse">
            <a:avLst/>
          </a:prstGeom>
          <a:solidFill>
            <a:schemeClr val="bg1"/>
          </a:solidFill>
          <a:effectLst>
            <a:outerShdw blurRad="50800" dist="50800" dir="10800000" algn="tr" rotWithShape="0">
              <a:prstClr val="black">
                <a:alpha val="40000"/>
              </a:prstClr>
            </a:outerShdw>
          </a:effectLst>
        </p:spPr>
        <p:txBody>
          <a:bodyPr vert="horz" wrap="none" lIns="0" tIns="7395" rIns="0" bIns="0" rtlCol="0" anchor="ctr">
            <a:noAutofit/>
          </a:bodyPr>
          <a:lstStyle/>
          <a:p>
            <a:pPr marL="8216" marR="3287" lvl="0" indent="0" algn="ctr" defTabSz="914332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Прогнозные показатели по доле рынка </a:t>
            </a:r>
            <a:br>
              <a:rPr lang="en-US" sz="30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000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 2030 году</a:t>
            </a:r>
          </a:p>
        </p:txBody>
      </p:sp>
      <p:graphicFrame>
        <p:nvGraphicFramePr>
          <p:cNvPr id="5" name="Chart 51"/>
          <p:cNvGraphicFramePr/>
          <p:nvPr>
            <p:extLst>
              <p:ext uri="{D42A27DB-BD31-4B8C-83A1-F6EECF244321}">
                <p14:modId xmlns:p14="http://schemas.microsoft.com/office/powerpoint/2010/main" val="2219725633"/>
              </p:ext>
            </p:extLst>
          </p:nvPr>
        </p:nvGraphicFramePr>
        <p:xfrm>
          <a:off x="85510" y="1566219"/>
          <a:ext cx="5110189" cy="393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18530" y="4987860"/>
            <a:ext cx="505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rgbClr val="299200"/>
                </a:solidFill>
                <a:latin typeface="Roboto"/>
                <a:sym typeface="Helvetica Neue"/>
              </a:rPr>
              <a:t>1,3 млрд.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299200"/>
              </a:solidFill>
              <a:effectLst/>
              <a:uLnTx/>
              <a:uFillTx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1055" y="5720274"/>
            <a:ext cx="2340766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руб., с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ервис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 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BIOT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0596" y="3301400"/>
            <a:ext cx="1797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09CDE"/>
                </a:solidFill>
                <a:latin typeface="Roboto"/>
                <a:sym typeface="Helvetica Neue"/>
              </a:rPr>
              <a:t>232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sym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5536" y="4226627"/>
            <a:ext cx="1260729" cy="25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  <a:sym typeface="Helvetica Neue"/>
              </a:rPr>
              <a:t>млрд.руб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  <a:sym typeface="Helvetica Neue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0057" y="2769850"/>
            <a:ext cx="186223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  <a:sym typeface="Helvetica Neue"/>
              </a:rPr>
              <a:t>Уровень</a:t>
            </a:r>
            <a:r>
              <a:rPr lang="ru-RU" sz="1400" dirty="0">
                <a:solidFill>
                  <a:srgbClr val="0070C0"/>
                </a:solidFill>
                <a:sym typeface="Helvetica Neue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  <a:sym typeface="Helvetica Neue"/>
              </a:rPr>
              <a:t>продаж носимых устройств в России к 2030 г.*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  <a:sym typeface="Helvetica Neue"/>
              </a:rPr>
            </a:b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  <a:sym typeface="Helvetica Neue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98487" y="1783430"/>
            <a:ext cx="2409155" cy="26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8DC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остальные игроки рынка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38DC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8305" y="1944871"/>
            <a:ext cx="3583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BA0D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Логика расчета доли рынка</a:t>
            </a:r>
            <a:endParaRPr lang="ru-RU" sz="2000" b="1" dirty="0">
              <a:solidFill>
                <a:srgbClr val="279F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445" y="6364931"/>
            <a:ext cx="36359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* п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 оценке аналитического агентства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Smart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Rating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 </a:t>
            </a:r>
            <a:endParaRPr lang="ru-RU" sz="11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779623" y="1989588"/>
            <a:ext cx="181754" cy="120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35049"/>
              </p:ext>
            </p:extLst>
          </p:nvPr>
        </p:nvGraphicFramePr>
        <p:xfrm>
          <a:off x="6256327" y="2425485"/>
          <a:ext cx="5839479" cy="2371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907">
                  <a:extLst>
                    <a:ext uri="{9D8B030D-6E8A-4147-A177-3AD203B41FA5}">
                      <a16:colId xmlns:a16="http://schemas.microsoft.com/office/drawing/2014/main" val="1709550353"/>
                    </a:ext>
                  </a:extLst>
                </a:gridCol>
                <a:gridCol w="624280">
                  <a:extLst>
                    <a:ext uri="{9D8B030D-6E8A-4147-A177-3AD203B41FA5}">
                      <a16:colId xmlns:a16="http://schemas.microsoft.com/office/drawing/2014/main" val="629297571"/>
                    </a:ext>
                  </a:extLst>
                </a:gridCol>
                <a:gridCol w="825073">
                  <a:extLst>
                    <a:ext uri="{9D8B030D-6E8A-4147-A177-3AD203B41FA5}">
                      <a16:colId xmlns:a16="http://schemas.microsoft.com/office/drawing/2014/main" val="3820204850"/>
                    </a:ext>
                  </a:extLst>
                </a:gridCol>
                <a:gridCol w="825073">
                  <a:extLst>
                    <a:ext uri="{9D8B030D-6E8A-4147-A177-3AD203B41FA5}">
                      <a16:colId xmlns:a16="http://schemas.microsoft.com/office/drawing/2014/main" val="3290303657"/>
                    </a:ext>
                  </a:extLst>
                </a:gridCol>
                <a:gridCol w="825073">
                  <a:extLst>
                    <a:ext uri="{9D8B030D-6E8A-4147-A177-3AD203B41FA5}">
                      <a16:colId xmlns:a16="http://schemas.microsoft.com/office/drawing/2014/main" val="3401419071"/>
                    </a:ext>
                  </a:extLst>
                </a:gridCol>
                <a:gridCol w="825073">
                  <a:extLst>
                    <a:ext uri="{9D8B030D-6E8A-4147-A177-3AD203B41FA5}">
                      <a16:colId xmlns:a16="http://schemas.microsoft.com/office/drawing/2014/main" val="2178720923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992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992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992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992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2029</a:t>
                      </a: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992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139170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4254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Кол-во пользователей B2C и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B2B, чел.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11 977,5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34 432,5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68 365,0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102 275,0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130 207,5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712191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393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Доходы с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B2C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рынка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25 500,0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76 500,0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153 000,0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204 000,0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255 000,0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34760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393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Кол-во подключенных пользователей B2C, чел.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5 000,0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15 000,0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30 000,0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40 000,0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50 000,0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793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393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Доходы с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B2B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рынка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60 000,0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300 000,0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700 000,0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1 100 000,0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1 300 000,0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73465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393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Кол-во пользователей B2B, чел.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6 977,5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19 432,5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38 365,0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62 275,0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80 207,5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704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46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282"/>
          <p:cNvSpPr/>
          <p:nvPr/>
        </p:nvSpPr>
        <p:spPr>
          <a:xfrm>
            <a:off x="0" y="-10375"/>
            <a:ext cx="12192000" cy="6877742"/>
          </a:xfrm>
          <a:prstGeom prst="rect">
            <a:avLst/>
          </a:prstGeom>
          <a:gradFill>
            <a:gsLst>
              <a:gs pos="0">
                <a:srgbClr val="009CDE">
                  <a:alpha val="16000"/>
                </a:srgbClr>
              </a:gs>
              <a:gs pos="75000">
                <a:srgbClr val="6CB48E">
                  <a:alpha val="10000"/>
                </a:srgbClr>
              </a:gs>
              <a:gs pos="100000">
                <a:srgbClr val="279F00">
                  <a:alpha val="5000"/>
                </a:srgbClr>
              </a:gs>
            </a:gsLst>
            <a:lin ang="81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75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8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9"/>
          <p:cNvSpPr/>
          <p:nvPr/>
        </p:nvSpPr>
        <p:spPr>
          <a:xfrm>
            <a:off x="4813300" y="1526136"/>
            <a:ext cx="8623300" cy="4976264"/>
          </a:xfrm>
          <a:custGeom>
            <a:avLst/>
            <a:gdLst>
              <a:gd name="connsiteX0" fmla="*/ 0 w 2650023"/>
              <a:gd name="connsiteY0" fmla="*/ 0 h 3185275"/>
              <a:gd name="connsiteX1" fmla="*/ 2433622 w 2650023"/>
              <a:gd name="connsiteY1" fmla="*/ 0 h 3185275"/>
              <a:gd name="connsiteX2" fmla="*/ 2650023 w 2650023"/>
              <a:gd name="connsiteY2" fmla="*/ 1592638 h 3185275"/>
              <a:gd name="connsiteX3" fmla="*/ 2433622 w 2650023"/>
              <a:gd name="connsiteY3" fmla="*/ 3185275 h 3185275"/>
              <a:gd name="connsiteX4" fmla="*/ 0 w 2650023"/>
              <a:gd name="connsiteY4" fmla="*/ 3185275 h 3185275"/>
              <a:gd name="connsiteX5" fmla="*/ 0 w 2650023"/>
              <a:gd name="connsiteY5" fmla="*/ 0 h 3185275"/>
              <a:gd name="connsiteX0" fmla="*/ 0 w 2763311"/>
              <a:gd name="connsiteY0" fmla="*/ 0 h 3185275"/>
              <a:gd name="connsiteX1" fmla="*/ 2433622 w 2763311"/>
              <a:gd name="connsiteY1" fmla="*/ 0 h 3185275"/>
              <a:gd name="connsiteX2" fmla="*/ 2763311 w 2763311"/>
              <a:gd name="connsiteY2" fmla="*/ 492121 h 3185275"/>
              <a:gd name="connsiteX3" fmla="*/ 2433622 w 2763311"/>
              <a:gd name="connsiteY3" fmla="*/ 3185275 h 3185275"/>
              <a:gd name="connsiteX4" fmla="*/ 0 w 2763311"/>
              <a:gd name="connsiteY4" fmla="*/ 3185275 h 3185275"/>
              <a:gd name="connsiteX5" fmla="*/ 0 w 2763311"/>
              <a:gd name="connsiteY5" fmla="*/ 0 h 3185275"/>
              <a:gd name="connsiteX0" fmla="*/ 0 w 2763311"/>
              <a:gd name="connsiteY0" fmla="*/ 0 h 3185275"/>
              <a:gd name="connsiteX1" fmla="*/ 2433622 w 2763311"/>
              <a:gd name="connsiteY1" fmla="*/ 0 h 3185275"/>
              <a:gd name="connsiteX2" fmla="*/ 2763311 w 2763311"/>
              <a:gd name="connsiteY2" fmla="*/ 589226 h 3185275"/>
              <a:gd name="connsiteX3" fmla="*/ 2433622 w 2763311"/>
              <a:gd name="connsiteY3" fmla="*/ 3185275 h 3185275"/>
              <a:gd name="connsiteX4" fmla="*/ 0 w 2763311"/>
              <a:gd name="connsiteY4" fmla="*/ 3185275 h 3185275"/>
              <a:gd name="connsiteX5" fmla="*/ 0 w 2763311"/>
              <a:gd name="connsiteY5" fmla="*/ 0 h 3185275"/>
              <a:gd name="connsiteX0" fmla="*/ 0 w 2819955"/>
              <a:gd name="connsiteY0" fmla="*/ 0 h 3185275"/>
              <a:gd name="connsiteX1" fmla="*/ 2433622 w 2819955"/>
              <a:gd name="connsiteY1" fmla="*/ 0 h 3185275"/>
              <a:gd name="connsiteX2" fmla="*/ 2819955 w 2819955"/>
              <a:gd name="connsiteY2" fmla="*/ 354557 h 3185275"/>
              <a:gd name="connsiteX3" fmla="*/ 2433622 w 2819955"/>
              <a:gd name="connsiteY3" fmla="*/ 3185275 h 3185275"/>
              <a:gd name="connsiteX4" fmla="*/ 0 w 2819955"/>
              <a:gd name="connsiteY4" fmla="*/ 3185275 h 3185275"/>
              <a:gd name="connsiteX5" fmla="*/ 0 w 2819955"/>
              <a:gd name="connsiteY5" fmla="*/ 0 h 3185275"/>
              <a:gd name="connsiteX0" fmla="*/ 0 w 2706667"/>
              <a:gd name="connsiteY0" fmla="*/ 0 h 3185275"/>
              <a:gd name="connsiteX1" fmla="*/ 2433622 w 2706667"/>
              <a:gd name="connsiteY1" fmla="*/ 0 h 3185275"/>
              <a:gd name="connsiteX2" fmla="*/ 2706667 w 2706667"/>
              <a:gd name="connsiteY2" fmla="*/ 613502 h 3185275"/>
              <a:gd name="connsiteX3" fmla="*/ 2433622 w 2706667"/>
              <a:gd name="connsiteY3" fmla="*/ 3185275 h 3185275"/>
              <a:gd name="connsiteX4" fmla="*/ 0 w 2706667"/>
              <a:gd name="connsiteY4" fmla="*/ 3185275 h 3185275"/>
              <a:gd name="connsiteX5" fmla="*/ 0 w 2706667"/>
              <a:gd name="connsiteY5" fmla="*/ 0 h 3185275"/>
              <a:gd name="connsiteX0" fmla="*/ 0 w 2706667"/>
              <a:gd name="connsiteY0" fmla="*/ 0 h 3185275"/>
              <a:gd name="connsiteX1" fmla="*/ 2433622 w 2706667"/>
              <a:gd name="connsiteY1" fmla="*/ 0 h 3185275"/>
              <a:gd name="connsiteX2" fmla="*/ 2706667 w 2706667"/>
              <a:gd name="connsiteY2" fmla="*/ 888631 h 3185275"/>
              <a:gd name="connsiteX3" fmla="*/ 2433622 w 2706667"/>
              <a:gd name="connsiteY3" fmla="*/ 3185275 h 3185275"/>
              <a:gd name="connsiteX4" fmla="*/ 0 w 2706667"/>
              <a:gd name="connsiteY4" fmla="*/ 3185275 h 3185275"/>
              <a:gd name="connsiteX5" fmla="*/ 0 w 2706667"/>
              <a:gd name="connsiteY5" fmla="*/ 0 h 3185275"/>
              <a:gd name="connsiteX0" fmla="*/ 0 w 2811863"/>
              <a:gd name="connsiteY0" fmla="*/ 0 h 3185275"/>
              <a:gd name="connsiteX1" fmla="*/ 2433622 w 2811863"/>
              <a:gd name="connsiteY1" fmla="*/ 0 h 3185275"/>
              <a:gd name="connsiteX2" fmla="*/ 2811863 w 2811863"/>
              <a:gd name="connsiteY2" fmla="*/ 759159 h 3185275"/>
              <a:gd name="connsiteX3" fmla="*/ 2433622 w 2811863"/>
              <a:gd name="connsiteY3" fmla="*/ 3185275 h 3185275"/>
              <a:gd name="connsiteX4" fmla="*/ 0 w 2811863"/>
              <a:gd name="connsiteY4" fmla="*/ 3185275 h 3185275"/>
              <a:gd name="connsiteX5" fmla="*/ 0 w 2811863"/>
              <a:gd name="connsiteY5" fmla="*/ 0 h 3185275"/>
              <a:gd name="connsiteX0" fmla="*/ 273838 w 2811863"/>
              <a:gd name="connsiteY0" fmla="*/ 0 h 3185275"/>
              <a:gd name="connsiteX1" fmla="*/ 2433622 w 2811863"/>
              <a:gd name="connsiteY1" fmla="*/ 0 h 3185275"/>
              <a:gd name="connsiteX2" fmla="*/ 2811863 w 2811863"/>
              <a:gd name="connsiteY2" fmla="*/ 759159 h 3185275"/>
              <a:gd name="connsiteX3" fmla="*/ 2433622 w 2811863"/>
              <a:gd name="connsiteY3" fmla="*/ 3185275 h 3185275"/>
              <a:gd name="connsiteX4" fmla="*/ 0 w 2811863"/>
              <a:gd name="connsiteY4" fmla="*/ 3185275 h 3185275"/>
              <a:gd name="connsiteX5" fmla="*/ 273838 w 2811863"/>
              <a:gd name="connsiteY5" fmla="*/ 0 h 31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863" h="3185275">
                <a:moveTo>
                  <a:pt x="273838" y="0"/>
                </a:moveTo>
                <a:lnTo>
                  <a:pt x="2433622" y="0"/>
                </a:lnTo>
                <a:lnTo>
                  <a:pt x="2811863" y="759159"/>
                </a:lnTo>
                <a:lnTo>
                  <a:pt x="2433622" y="3185275"/>
                </a:lnTo>
                <a:lnTo>
                  <a:pt x="0" y="3185275"/>
                </a:lnTo>
                <a:lnTo>
                  <a:pt x="273838" y="0"/>
                </a:ln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rgbClr val="009CDE"/>
            </a:solidFill>
            <a:prstDash val="solid"/>
            <a:miter lim="800000"/>
          </a:ln>
          <a:effectLst>
            <a:outerShdw blurRad="419100" dist="38100" dir="5400000" sx="105000" sy="105000" algn="t" rotWithShape="0">
              <a:srgbClr val="000000">
                <a:alpha val="3000"/>
              </a:srgbClr>
            </a:outerShdw>
          </a:effectLst>
        </p:spPr>
        <p:txBody>
          <a:bodyPr anchor="ctr"/>
          <a:lstStyle/>
          <a:p>
            <a:pPr marL="0" marR="0" lvl="0" indent="0" algn="ctr" defTabSz="728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68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1" y="1108110"/>
            <a:ext cx="6544914" cy="5152990"/>
          </a:xfrm>
          <a:custGeom>
            <a:avLst/>
            <a:gdLst>
              <a:gd name="connsiteX0" fmla="*/ 0 w 2650023"/>
              <a:gd name="connsiteY0" fmla="*/ 0 h 3185275"/>
              <a:gd name="connsiteX1" fmla="*/ 2433622 w 2650023"/>
              <a:gd name="connsiteY1" fmla="*/ 0 h 3185275"/>
              <a:gd name="connsiteX2" fmla="*/ 2650023 w 2650023"/>
              <a:gd name="connsiteY2" fmla="*/ 1592638 h 3185275"/>
              <a:gd name="connsiteX3" fmla="*/ 2433622 w 2650023"/>
              <a:gd name="connsiteY3" fmla="*/ 3185275 h 3185275"/>
              <a:gd name="connsiteX4" fmla="*/ 0 w 2650023"/>
              <a:gd name="connsiteY4" fmla="*/ 3185275 h 3185275"/>
              <a:gd name="connsiteX5" fmla="*/ 0 w 2650023"/>
              <a:gd name="connsiteY5" fmla="*/ 0 h 3185275"/>
              <a:gd name="connsiteX0" fmla="*/ 0 w 2763311"/>
              <a:gd name="connsiteY0" fmla="*/ 0 h 3185275"/>
              <a:gd name="connsiteX1" fmla="*/ 2433622 w 2763311"/>
              <a:gd name="connsiteY1" fmla="*/ 0 h 3185275"/>
              <a:gd name="connsiteX2" fmla="*/ 2763311 w 2763311"/>
              <a:gd name="connsiteY2" fmla="*/ 492121 h 3185275"/>
              <a:gd name="connsiteX3" fmla="*/ 2433622 w 2763311"/>
              <a:gd name="connsiteY3" fmla="*/ 3185275 h 3185275"/>
              <a:gd name="connsiteX4" fmla="*/ 0 w 2763311"/>
              <a:gd name="connsiteY4" fmla="*/ 3185275 h 3185275"/>
              <a:gd name="connsiteX5" fmla="*/ 0 w 2763311"/>
              <a:gd name="connsiteY5" fmla="*/ 0 h 3185275"/>
              <a:gd name="connsiteX0" fmla="*/ 0 w 2763311"/>
              <a:gd name="connsiteY0" fmla="*/ 0 h 3185275"/>
              <a:gd name="connsiteX1" fmla="*/ 2433622 w 2763311"/>
              <a:gd name="connsiteY1" fmla="*/ 0 h 3185275"/>
              <a:gd name="connsiteX2" fmla="*/ 2763311 w 2763311"/>
              <a:gd name="connsiteY2" fmla="*/ 589226 h 3185275"/>
              <a:gd name="connsiteX3" fmla="*/ 2433622 w 2763311"/>
              <a:gd name="connsiteY3" fmla="*/ 3185275 h 3185275"/>
              <a:gd name="connsiteX4" fmla="*/ 0 w 2763311"/>
              <a:gd name="connsiteY4" fmla="*/ 3185275 h 3185275"/>
              <a:gd name="connsiteX5" fmla="*/ 0 w 2763311"/>
              <a:gd name="connsiteY5" fmla="*/ 0 h 3185275"/>
              <a:gd name="connsiteX0" fmla="*/ 0 w 2819955"/>
              <a:gd name="connsiteY0" fmla="*/ 0 h 3185275"/>
              <a:gd name="connsiteX1" fmla="*/ 2433622 w 2819955"/>
              <a:gd name="connsiteY1" fmla="*/ 0 h 3185275"/>
              <a:gd name="connsiteX2" fmla="*/ 2819955 w 2819955"/>
              <a:gd name="connsiteY2" fmla="*/ 354557 h 3185275"/>
              <a:gd name="connsiteX3" fmla="*/ 2433622 w 2819955"/>
              <a:gd name="connsiteY3" fmla="*/ 3185275 h 3185275"/>
              <a:gd name="connsiteX4" fmla="*/ 0 w 2819955"/>
              <a:gd name="connsiteY4" fmla="*/ 3185275 h 3185275"/>
              <a:gd name="connsiteX5" fmla="*/ 0 w 2819955"/>
              <a:gd name="connsiteY5" fmla="*/ 0 h 3185275"/>
              <a:gd name="connsiteX0" fmla="*/ 0 w 2706667"/>
              <a:gd name="connsiteY0" fmla="*/ 0 h 3185275"/>
              <a:gd name="connsiteX1" fmla="*/ 2433622 w 2706667"/>
              <a:gd name="connsiteY1" fmla="*/ 0 h 3185275"/>
              <a:gd name="connsiteX2" fmla="*/ 2706667 w 2706667"/>
              <a:gd name="connsiteY2" fmla="*/ 613502 h 3185275"/>
              <a:gd name="connsiteX3" fmla="*/ 2433622 w 2706667"/>
              <a:gd name="connsiteY3" fmla="*/ 3185275 h 3185275"/>
              <a:gd name="connsiteX4" fmla="*/ 0 w 2706667"/>
              <a:gd name="connsiteY4" fmla="*/ 3185275 h 3185275"/>
              <a:gd name="connsiteX5" fmla="*/ 0 w 2706667"/>
              <a:gd name="connsiteY5" fmla="*/ 0 h 3185275"/>
              <a:gd name="connsiteX0" fmla="*/ 0 w 2706667"/>
              <a:gd name="connsiteY0" fmla="*/ 0 h 3185275"/>
              <a:gd name="connsiteX1" fmla="*/ 2433622 w 2706667"/>
              <a:gd name="connsiteY1" fmla="*/ 0 h 3185275"/>
              <a:gd name="connsiteX2" fmla="*/ 2706667 w 2706667"/>
              <a:gd name="connsiteY2" fmla="*/ 888631 h 3185275"/>
              <a:gd name="connsiteX3" fmla="*/ 2433622 w 2706667"/>
              <a:gd name="connsiteY3" fmla="*/ 3185275 h 3185275"/>
              <a:gd name="connsiteX4" fmla="*/ 0 w 2706667"/>
              <a:gd name="connsiteY4" fmla="*/ 3185275 h 3185275"/>
              <a:gd name="connsiteX5" fmla="*/ 0 w 2706667"/>
              <a:gd name="connsiteY5" fmla="*/ 0 h 3185275"/>
              <a:gd name="connsiteX0" fmla="*/ 0 w 2811863"/>
              <a:gd name="connsiteY0" fmla="*/ 0 h 3185275"/>
              <a:gd name="connsiteX1" fmla="*/ 2433622 w 2811863"/>
              <a:gd name="connsiteY1" fmla="*/ 0 h 3185275"/>
              <a:gd name="connsiteX2" fmla="*/ 2811863 w 2811863"/>
              <a:gd name="connsiteY2" fmla="*/ 759159 h 3185275"/>
              <a:gd name="connsiteX3" fmla="*/ 2433622 w 2811863"/>
              <a:gd name="connsiteY3" fmla="*/ 3185275 h 3185275"/>
              <a:gd name="connsiteX4" fmla="*/ 0 w 2811863"/>
              <a:gd name="connsiteY4" fmla="*/ 3185275 h 3185275"/>
              <a:gd name="connsiteX5" fmla="*/ 0 w 2811863"/>
              <a:gd name="connsiteY5" fmla="*/ 0 h 31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863" h="3185275">
                <a:moveTo>
                  <a:pt x="0" y="0"/>
                </a:moveTo>
                <a:lnTo>
                  <a:pt x="2433622" y="0"/>
                </a:lnTo>
                <a:lnTo>
                  <a:pt x="2811863" y="759159"/>
                </a:lnTo>
                <a:lnTo>
                  <a:pt x="2433622" y="3185275"/>
                </a:lnTo>
                <a:lnTo>
                  <a:pt x="0" y="318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rgbClr val="299200"/>
            </a:solidFill>
            <a:prstDash val="solid"/>
            <a:miter lim="800000"/>
          </a:ln>
          <a:effectLst>
            <a:outerShdw blurRad="419100" dist="38100" dir="5400000" sx="105000" sy="105000" algn="t" rotWithShape="0">
              <a:srgbClr val="000000">
                <a:alpha val="3000"/>
              </a:srgbClr>
            </a:outerShdw>
          </a:effectLst>
        </p:spPr>
        <p:txBody>
          <a:bodyPr anchor="ctr"/>
          <a:lstStyle/>
          <a:p>
            <a:pPr marL="0" marR="0" lvl="0" indent="0" algn="ctr" defTabSz="728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68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Google Shape;345;p14">
            <a:extLst>
              <a:ext uri="{FF2B5EF4-FFF2-40B4-BE49-F238E27FC236}">
                <a16:creationId xmlns:a16="http://schemas.microsoft.com/office/drawing/2014/main" id="{BF88EA16-97DD-6091-4ACB-60C49563E6EE}"/>
              </a:ext>
            </a:extLst>
          </p:cNvPr>
          <p:cNvSpPr txBox="1">
            <a:spLocks/>
          </p:cNvSpPr>
          <p:nvPr/>
        </p:nvSpPr>
        <p:spPr>
          <a:xfrm>
            <a:off x="615929" y="314325"/>
            <a:ext cx="10644556" cy="553998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00A5DE"/>
                </a:solidFill>
                <a:latin typeface="Roboto"/>
              </a:defRPr>
            </a:lvl1pPr>
          </a:lstStyle>
          <a:p>
            <a:pPr lvl="0">
              <a:defRPr/>
            </a:pPr>
            <a:r>
              <a:rPr lang="ru-RU" altLang="ru-RU" sz="3000" dirty="0">
                <a:solidFill>
                  <a:srgbClr val="009CDE"/>
                </a:solidFill>
              </a:rPr>
              <a:t>Что требуется на текущей стадии проекта: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749BB9BF-3684-76AB-994A-B24F4CF6D43B}"/>
              </a:ext>
            </a:extLst>
          </p:cNvPr>
          <p:cNvSpPr/>
          <p:nvPr/>
        </p:nvSpPr>
        <p:spPr>
          <a:xfrm>
            <a:off x="530645" y="2150590"/>
            <a:ext cx="482047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B050"/>
              </a:buClr>
              <a:buSzTx/>
              <a:tabLst/>
              <a:defRPr/>
            </a:pPr>
            <a:r>
              <a:rPr lang="ru-RU" sz="17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Научно-медицинские центры</a:t>
            </a:r>
            <a:r>
              <a:rPr lang="ru-RU" sz="17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в </a:t>
            </a:r>
            <a:r>
              <a:rPr lang="ru-RU" sz="17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т.ч</a:t>
            </a:r>
            <a:r>
              <a:rPr lang="ru-RU" sz="17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занимающиеся развитием технологий искусственного интеллекта, для совместной разработки продуктов и участия в </a:t>
            </a:r>
            <a:r>
              <a:rPr lang="ru-RU" sz="17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грантовых</a:t>
            </a:r>
            <a:r>
              <a:rPr lang="ru-RU" sz="17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программах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5715" y="2607801"/>
            <a:ext cx="4981242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CDE"/>
              </a:buClr>
              <a:buSzTx/>
              <a:buFont typeface="+mj-lt"/>
              <a:buAutoNum type="arabicPeriod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Медицинские клиники, которые реализуют программы </a:t>
            </a:r>
            <a:r>
              <a:rPr lang="ru-RU" sz="16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чекапов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а также имеют отделения превентивной медицины для реализации совместных продаж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CD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Ассоциации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врачей и пациентов для продвижения и развития сообщества ЗОЖ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CDE"/>
              </a:buClr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646" y="1526136"/>
            <a:ext cx="5514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279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Привлечение финансирования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79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29100" y="1975584"/>
            <a:ext cx="4851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9C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Маркетинг и поиск партнеров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09" y="4156415"/>
            <a:ext cx="18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97" y="4506160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78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591</Words>
  <Application>Microsoft Office PowerPoint</Application>
  <PresentationFormat>Широкоэкранный</PresentationFormat>
  <Paragraphs>124</Paragraphs>
  <Slides>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Raleway medium</vt:lpstr>
      <vt:lpstr>Roboto</vt:lpstr>
      <vt:lpstr>Segoe UI</vt:lpstr>
      <vt:lpstr>Verdana</vt:lpstr>
      <vt:lpstr>Тема Office</vt:lpstr>
      <vt:lpstr>think-cell Slide</vt:lpstr>
      <vt:lpstr>Сервис BIOT</vt:lpstr>
      <vt:lpstr>Команда проекта BIOT</vt:lpstr>
      <vt:lpstr>Конкурентная среда сервиса BIOT</vt:lpstr>
      <vt:lpstr>Бизнес – партнер: Healbe GoBe</vt:lpstr>
      <vt:lpstr>Прогнозные показатели по доле рынка  к 2030 году</vt:lpstr>
      <vt:lpstr>Презентация PowerPoint</vt:lpstr>
    </vt:vector>
  </TitlesOfParts>
  <Company>Parma-telecom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Сервис BIOT</dc:title>
  <dc:creator>Iskhakova Anna</dc:creator>
  <cp:lastModifiedBy>Ксения Ульянова</cp:lastModifiedBy>
  <cp:revision>81</cp:revision>
  <dcterms:created xsi:type="dcterms:W3CDTF">2025-04-07T11:43:47Z</dcterms:created>
  <dcterms:modified xsi:type="dcterms:W3CDTF">2025-04-21T07:09:38Z</dcterms:modified>
</cp:coreProperties>
</file>